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3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4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5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6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1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56" r:id="rId1"/>
    <p:sldMasterId id="2147486601" r:id="rId2"/>
    <p:sldMasterId id="2147486631" r:id="rId3"/>
  </p:sldMasterIdLst>
  <p:notesMasterIdLst>
    <p:notesMasterId r:id="rId34"/>
  </p:notesMasterIdLst>
  <p:handoutMasterIdLst>
    <p:handoutMasterId r:id="rId35"/>
  </p:handoutMasterIdLst>
  <p:sldIdLst>
    <p:sldId id="2248" r:id="rId4"/>
    <p:sldId id="2249" r:id="rId5"/>
    <p:sldId id="2250" r:id="rId6"/>
    <p:sldId id="2281" r:id="rId7"/>
    <p:sldId id="2251" r:id="rId8"/>
    <p:sldId id="2252" r:id="rId9"/>
    <p:sldId id="2253" r:id="rId10"/>
    <p:sldId id="2254" r:id="rId11"/>
    <p:sldId id="2255" r:id="rId12"/>
    <p:sldId id="2271" r:id="rId13"/>
    <p:sldId id="2256" r:id="rId14"/>
    <p:sldId id="2269" r:id="rId15"/>
    <p:sldId id="2259" r:id="rId16"/>
    <p:sldId id="2260" r:id="rId17"/>
    <p:sldId id="2272" r:id="rId18"/>
    <p:sldId id="2273" r:id="rId19"/>
    <p:sldId id="2274" r:id="rId20"/>
    <p:sldId id="2265" r:id="rId21"/>
    <p:sldId id="2266" r:id="rId22"/>
    <p:sldId id="2268" r:id="rId23"/>
    <p:sldId id="2270" r:id="rId24"/>
    <p:sldId id="2275" r:id="rId25"/>
    <p:sldId id="2276" r:id="rId26"/>
    <p:sldId id="2277" r:id="rId27"/>
    <p:sldId id="2278" r:id="rId28"/>
    <p:sldId id="2279" r:id="rId29"/>
    <p:sldId id="2280" r:id="rId30"/>
    <p:sldId id="2282" r:id="rId31"/>
    <p:sldId id="2283" r:id="rId32"/>
    <p:sldId id="2267" r:id="rId33"/>
  </p:sldIdLst>
  <p:sldSz cx="9144000" cy="5143500" type="screen16x9"/>
  <p:notesSz cx="6858000" cy="9947275"/>
  <p:custDataLst>
    <p:tags r:id="rId3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3951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09511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65057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19023" indent="317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77734" algn="l" defTabSz="9110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33284" algn="l" defTabSz="9110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188823" algn="l" defTabSz="9110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44370" algn="l" defTabSz="9110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224_5" initials="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823"/>
    <a:srgbClr val="ADF9F7"/>
    <a:srgbClr val="8DF7F4"/>
    <a:srgbClr val="C7FBFA"/>
    <a:srgbClr val="FE0000"/>
    <a:srgbClr val="FFFF05"/>
    <a:srgbClr val="CC0066"/>
    <a:srgbClr val="660066"/>
    <a:srgbClr val="66FF99"/>
    <a:srgbClr val="FC6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7444" autoAdjust="0"/>
  </p:normalViewPr>
  <p:slideViewPr>
    <p:cSldViewPr snapToGrid="0">
      <p:cViewPr>
        <p:scale>
          <a:sx n="100" d="100"/>
          <a:sy n="100" d="100"/>
        </p:scale>
        <p:origin x="462" y="-18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1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lyakovaMO\Desktop\&#1050;&#1085;&#1080;&#1075;&#1072;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lyakovaMO\Desktop\&#1050;&#1085;&#1080;&#1075;&#1072;1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elyakovaMO\Desktop\&#1082;&#1087;&#1088;&#1077;&#1079;&#1077;&#1085;&#1090;&#1072;&#1094;&#1080;&#1080;.xlsx" TargetMode="External"/><Relationship Id="rId1" Type="http://schemas.openxmlformats.org/officeDocument/2006/relationships/image" Target="../media/image11.jpg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77;&#1083;&#1103;&#1082;&#1086;&#1074;&#1072;%20&#1052;&#1054;\&#1082;&#1087;&#1088;&#1077;&#1079;&#1077;&#1085;&#1090;&#1072;&#1094;&#1080;&#1080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RK.SZN\dfs\pub\Stat\EXPRESS\express_inf.xls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BelyakovaMO\Desktop\&#1082;&#1087;&#1088;&#1077;&#1079;&#1077;&#1085;&#1090;&#1072;&#1094;&#1080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lyakovaMO\Desktop\&#1082;&#1087;&#1088;&#1077;&#1079;&#1077;&#1085;&#1090;&#1072;&#1094;&#1080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lyakovaMO\Desktop\&#1082;&#1087;&#1088;&#1077;&#1079;&#1077;&#1085;&#1090;&#1072;&#1094;&#1080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lyakovaMO\Desktop\&#1082;&#1087;&#1088;&#1077;&#1079;&#1077;&#1085;&#1090;&#1072;&#1094;&#1080;&#1080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elyakovaMO\Desktop\&#1082;&#1087;&#1088;&#1077;&#1079;&#1077;&#1085;&#1090;&#1072;&#1094;&#1080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lyakovaMO\Desktop\&#1082;&#1087;&#1088;&#1077;&#1079;&#1077;&#1085;&#1090;&#1072;&#1094;&#1080;&#108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lyakovaMO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Лист1!$K$11</c:f>
              <c:strCache>
                <c:ptCount val="1"/>
                <c:pt idx="0">
                  <c:v>ВВП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Лист1!$L$10:$P$10</c:f>
              <c:strCache>
                <c:ptCount val="5"/>
                <c:pt idx="0">
                  <c:v>2015 г.</c:v>
                </c:pt>
                <c:pt idx="1">
                  <c:v>I квартал</c:v>
                </c:pt>
                <c:pt idx="2">
                  <c:v>II квартал</c:v>
                </c:pt>
                <c:pt idx="3">
                  <c:v>III квартал</c:v>
                </c:pt>
                <c:pt idx="4">
                  <c:v>IV квартал</c:v>
                </c:pt>
              </c:strCache>
            </c:strRef>
          </c:cat>
          <c:val>
            <c:numRef>
              <c:f>Лист1!$L$11:$P$11</c:f>
              <c:numCache>
                <c:formatCode>General</c:formatCode>
                <c:ptCount val="5"/>
                <c:pt idx="0">
                  <c:v>96.3</c:v>
                </c:pt>
                <c:pt idx="1">
                  <c:v>97.2</c:v>
                </c:pt>
                <c:pt idx="2">
                  <c:v>95.5</c:v>
                </c:pt>
                <c:pt idx="3">
                  <c:v>96.3</c:v>
                </c:pt>
                <c:pt idx="4">
                  <c:v>96.2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662336"/>
        <c:axId val="127987712"/>
      </c:barChart>
      <c:catAx>
        <c:axId val="127662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7987712"/>
        <c:crosses val="autoZero"/>
        <c:auto val="1"/>
        <c:lblAlgn val="ctr"/>
        <c:lblOffset val="100"/>
        <c:noMultiLvlLbl val="0"/>
      </c:catAx>
      <c:valAx>
        <c:axId val="1279877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766233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56230575780538"/>
          <c:y val="4.282239099141958E-2"/>
          <c:w val="0.82594801172865939"/>
          <c:h val="0.562385817175058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Ref>
              <c:f>Лист1!$C$164:$C$175</c:f>
              <c:strCache>
                <c:ptCount val="12"/>
                <c:pt idx="0">
                  <c:v>Иркутская область</c:v>
                </c:pt>
                <c:pt idx="1">
                  <c:v>Алтайский край</c:v>
                </c:pt>
                <c:pt idx="2">
                  <c:v>Забайкальский край</c:v>
                </c:pt>
                <c:pt idx="3">
                  <c:v>Красноярский край</c:v>
                </c:pt>
                <c:pt idx="4">
                  <c:v>Кемеровская область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Томская область</c:v>
                </c:pt>
                <c:pt idx="8">
                  <c:v>Республика Алтай</c:v>
                </c:pt>
                <c:pt idx="9">
                  <c:v>Республика Бурятия</c:v>
                </c:pt>
                <c:pt idx="10">
                  <c:v>Республика Тыва</c:v>
                </c:pt>
                <c:pt idx="11">
                  <c:v>Республика Хакасия</c:v>
                </c:pt>
              </c:strCache>
            </c:strRef>
          </c:cat>
          <c:val>
            <c:numRef>
              <c:f>Лист1!$D$164:$D$175</c:f>
              <c:numCache>
                <c:formatCode>General</c:formatCode>
                <c:ptCount val="12"/>
                <c:pt idx="0">
                  <c:v>75955.399999999994</c:v>
                </c:pt>
                <c:pt idx="1">
                  <c:v>35758.9</c:v>
                </c:pt>
                <c:pt idx="2">
                  <c:v>17685.5</c:v>
                </c:pt>
                <c:pt idx="3">
                  <c:v>138000.5</c:v>
                </c:pt>
                <c:pt idx="4">
                  <c:v>114996.7</c:v>
                </c:pt>
                <c:pt idx="5">
                  <c:v>36775.5</c:v>
                </c:pt>
                <c:pt idx="6">
                  <c:v>52988.3</c:v>
                </c:pt>
                <c:pt idx="7">
                  <c:v>36567.4</c:v>
                </c:pt>
                <c:pt idx="8">
                  <c:v>6103.2</c:v>
                </c:pt>
                <c:pt idx="9">
                  <c:v>18357.5</c:v>
                </c:pt>
                <c:pt idx="10">
                  <c:v>3280.9</c:v>
                </c:pt>
                <c:pt idx="11">
                  <c:v>11886.8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21024"/>
        <c:axId val="130322816"/>
      </c:barChart>
      <c:lineChart>
        <c:grouping val="standard"/>
        <c:varyColors val="0"/>
        <c:ser>
          <c:idx val="1"/>
          <c:order val="1"/>
          <c:tx>
            <c:strRef>
              <c:f>Лист1!$C$164:$C$175</c:f>
              <c:strCache>
                <c:ptCount val="1"/>
                <c:pt idx="0">
                  <c:v>Иркутская область Алтайский край Забайкальский край Красноярский край Кемеровская область Новосибирская область Омская область Томская область Республика Алтай Республика Бурятия Республика Тыва Республика Хакасия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9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2.0423051215338103E-2"/>
                  <c:y val="-4.258805357375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295406137060096E-2"/>
                  <c:y val="-5.9806684164479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200670596803669E-2"/>
                  <c:y val="3.903244094488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169284467713785"/>
                  <c:y val="-1.4222222222222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942408376963352E-2"/>
                  <c:y val="-5.3333333333333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591623036649213E-2"/>
                  <c:y val="-5.333333333333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0233415488828258E-2"/>
                  <c:y val="-2.6208032968467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093366195531353E-2"/>
                  <c:y val="-4.9140061815876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1590188858969423E-3"/>
                  <c:y val="-1.637698530649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0755713127482101"/>
                  <c:y val="2.3211618547681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093366195531305E-2"/>
                  <c:y val="3.9312049452700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7.1580545205383428E-2"/>
                  <c:y val="-6.3062676786010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Лист1!$E$164:$E$175</c:f>
              <c:numCache>
                <c:formatCode>General</c:formatCode>
                <c:ptCount val="12"/>
                <c:pt idx="0">
                  <c:v>31452.799999999999</c:v>
                </c:pt>
                <c:pt idx="1">
                  <c:v>14994.5</c:v>
                </c:pt>
                <c:pt idx="2">
                  <c:v>16262.5</c:v>
                </c:pt>
                <c:pt idx="3">
                  <c:v>48272.2</c:v>
                </c:pt>
                <c:pt idx="4">
                  <c:v>42200.6</c:v>
                </c:pt>
                <c:pt idx="5">
                  <c:v>13388.5</c:v>
                </c:pt>
                <c:pt idx="6">
                  <c:v>26786.1</c:v>
                </c:pt>
                <c:pt idx="7">
                  <c:v>34035.199999999997</c:v>
                </c:pt>
                <c:pt idx="8">
                  <c:v>28559.7</c:v>
                </c:pt>
                <c:pt idx="9">
                  <c:v>18760.900000000001</c:v>
                </c:pt>
                <c:pt idx="10">
                  <c:v>10455.4</c:v>
                </c:pt>
                <c:pt idx="11">
                  <c:v>22185.1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325888"/>
        <c:axId val="130324352"/>
      </c:lineChart>
      <c:catAx>
        <c:axId val="130321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0322816"/>
        <c:crosses val="autoZero"/>
        <c:auto val="1"/>
        <c:lblAlgn val="ctr"/>
        <c:lblOffset val="100"/>
        <c:noMultiLvlLbl val="0"/>
      </c:catAx>
      <c:valAx>
        <c:axId val="130322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321024"/>
        <c:crosses val="autoZero"/>
        <c:crossBetween val="between"/>
      </c:valAx>
      <c:valAx>
        <c:axId val="1303243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30325888"/>
        <c:crosses val="max"/>
        <c:crossBetween val="between"/>
      </c:valAx>
      <c:catAx>
        <c:axId val="130325888"/>
        <c:scaling>
          <c:orientation val="minMax"/>
        </c:scaling>
        <c:delete val="1"/>
        <c:axPos val="b"/>
        <c:majorTickMark val="out"/>
        <c:minorTickMark val="none"/>
        <c:tickLblPos val="nextTo"/>
        <c:crossAx val="1303243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E0FE"/>
            </a:solidFill>
          </c:spPr>
          <c:invertIfNegative val="0"/>
          <c:cat>
            <c:strRef>
              <c:f>Лист1!$B$197:$B$208</c:f>
              <c:strCache>
                <c:ptCount val="12"/>
                <c:pt idx="0">
                  <c:v>Иркутская область</c:v>
                </c:pt>
                <c:pt idx="1">
                  <c:v>Алтайский край</c:v>
                </c:pt>
                <c:pt idx="2">
                  <c:v>Забайкальский край</c:v>
                </c:pt>
                <c:pt idx="3">
                  <c:v>Красноярский край</c:v>
                </c:pt>
                <c:pt idx="4">
                  <c:v>Кемеровская область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Томская область</c:v>
                </c:pt>
                <c:pt idx="8">
                  <c:v>Республика Алтай</c:v>
                </c:pt>
                <c:pt idx="9">
                  <c:v>Республика Бурятия</c:v>
                </c:pt>
                <c:pt idx="10">
                  <c:v>Республика Тыва</c:v>
                </c:pt>
                <c:pt idx="11">
                  <c:v>Республика Хакасия</c:v>
                </c:pt>
              </c:strCache>
            </c:strRef>
          </c:cat>
          <c:val>
            <c:numRef>
              <c:f>Лист1!$C$197:$C$208</c:f>
              <c:numCache>
                <c:formatCode>General</c:formatCode>
                <c:ptCount val="12"/>
                <c:pt idx="0">
                  <c:v>963.7</c:v>
                </c:pt>
                <c:pt idx="1">
                  <c:v>878.9</c:v>
                </c:pt>
                <c:pt idx="2">
                  <c:v>215.1</c:v>
                </c:pt>
                <c:pt idx="3">
                  <c:v>1302.4000000000001</c:v>
                </c:pt>
                <c:pt idx="4">
                  <c:v>1002</c:v>
                </c:pt>
                <c:pt idx="5">
                  <c:v>2585</c:v>
                </c:pt>
                <c:pt idx="6">
                  <c:v>790.2</c:v>
                </c:pt>
                <c:pt idx="7">
                  <c:v>699.1</c:v>
                </c:pt>
                <c:pt idx="8">
                  <c:v>113.6</c:v>
                </c:pt>
                <c:pt idx="9">
                  <c:v>415.4</c:v>
                </c:pt>
                <c:pt idx="10">
                  <c:v>103.6</c:v>
                </c:pt>
                <c:pt idx="11">
                  <c:v>300.60000000000002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094016"/>
        <c:axId val="129095552"/>
      </c:barChart>
      <c:lineChart>
        <c:grouping val="standard"/>
        <c:varyColors val="0"/>
        <c:ser>
          <c:idx val="1"/>
          <c:order val="1"/>
          <c:tx>
            <c:strRef>
              <c:f>Лист1!$B$197:$B$208</c:f>
              <c:strCache>
                <c:ptCount val="1"/>
                <c:pt idx="0">
                  <c:v>Иркутская область Алтайский край Забайкальский край Красноярский край Кемеровская область Новосибирская область Омская область Томская область Республика Алтай Республика Бурятия Республика Тыва Республика Хакасия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ymbol val="circle"/>
            <c:size val="8"/>
            <c:spPr>
              <a:solidFill>
                <a:schemeClr val="accent2">
                  <a:lumMod val="50000"/>
                </a:schemeClr>
              </a:solidFill>
            </c:spPr>
          </c:marker>
          <c:dLbls>
            <c:dLbl>
              <c:idx val="0"/>
              <c:layout>
                <c:manualLayout>
                  <c:x val="-3.0894308943089439E-2"/>
                  <c:y val="-3.9980003702085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260162601626032E-2"/>
                  <c:y val="-3.5982003331876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650534536841434E-2"/>
                  <c:y val="-5.1974004812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146341463414637E-2"/>
                  <c:y val="-3.9980003702085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8780487804878049E-3"/>
                  <c:y val="3.1984002961668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130081300813009E-3"/>
                  <c:y val="-7.9960007404170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130081300813009E-3"/>
                  <c:y val="2.398800222125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2764227642276424E-2"/>
                  <c:y val="-4.7976004442502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5528455284552849E-2"/>
                  <c:y val="4.3978004072293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7886178861788678E-2"/>
                  <c:y val="-5.1974004812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8780487804878647E-3"/>
                  <c:y val="4.3978004072293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0894308943089432E-2"/>
                  <c:y val="-5.1974004812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Лист1!$D$197:$D$208</c:f>
              <c:numCache>
                <c:formatCode>General</c:formatCode>
                <c:ptCount val="12"/>
                <c:pt idx="0">
                  <c:v>399.1</c:v>
                </c:pt>
                <c:pt idx="1">
                  <c:v>368.5</c:v>
                </c:pt>
                <c:pt idx="2">
                  <c:v>197.8</c:v>
                </c:pt>
                <c:pt idx="3">
                  <c:v>455.6</c:v>
                </c:pt>
                <c:pt idx="4">
                  <c:v>367.7</c:v>
                </c:pt>
                <c:pt idx="5">
                  <c:v>941.1</c:v>
                </c:pt>
                <c:pt idx="6">
                  <c:v>399.5</c:v>
                </c:pt>
                <c:pt idx="7">
                  <c:v>650.70000000000005</c:v>
                </c:pt>
                <c:pt idx="8">
                  <c:v>531.6</c:v>
                </c:pt>
                <c:pt idx="9">
                  <c:v>424.5</c:v>
                </c:pt>
                <c:pt idx="10">
                  <c:v>330.1</c:v>
                </c:pt>
                <c:pt idx="11">
                  <c:v>561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430080"/>
        <c:axId val="129097088"/>
      </c:lineChart>
      <c:catAx>
        <c:axId val="129094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ru-RU"/>
          </a:p>
        </c:txPr>
        <c:crossAx val="129095552"/>
        <c:crosses val="autoZero"/>
        <c:auto val="1"/>
        <c:lblAlgn val="ctr"/>
        <c:lblOffset val="100"/>
        <c:noMultiLvlLbl val="0"/>
      </c:catAx>
      <c:valAx>
        <c:axId val="12909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094016"/>
        <c:crosses val="autoZero"/>
        <c:crossBetween val="between"/>
      </c:valAx>
      <c:valAx>
        <c:axId val="1290970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30430080"/>
        <c:crosses val="max"/>
        <c:crossBetween val="between"/>
      </c:valAx>
      <c:catAx>
        <c:axId val="130430080"/>
        <c:scaling>
          <c:orientation val="minMax"/>
        </c:scaling>
        <c:delete val="1"/>
        <c:axPos val="b"/>
        <c:majorTickMark val="out"/>
        <c:minorTickMark val="none"/>
        <c:tickLblPos val="nextTo"/>
        <c:crossAx val="129097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803805774278215E-2"/>
          <c:y val="6.4548653388661351E-2"/>
          <c:w val="0.80699311023622045"/>
          <c:h val="0.67145084851936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9C920"/>
            </a:solidFill>
          </c:spPr>
          <c:invertIfNegative val="0"/>
          <c:dLbls>
            <c:dLbl>
              <c:idx val="0"/>
              <c:layout>
                <c:manualLayout>
                  <c:x val="2.045990152202231E-2"/>
                  <c:y val="0.25906911036563929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tx1"/>
                        </a:solidFill>
                      </a:rPr>
                      <a:t>-35</a:t>
                    </a:r>
                    <a:r>
                      <a:rPr lang="ru-RU" sz="1600" b="1" dirty="0">
                        <a:solidFill>
                          <a:schemeClr val="tx1"/>
                        </a:solidFill>
                      </a:rPr>
                      <a:t>,7%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543213257217323E-2"/>
                  <c:y val="0.2047881203855619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solidFill>
                          <a:schemeClr val="tx1"/>
                        </a:solidFill>
                      </a:rPr>
                      <a:t>-7,9%</a:t>
                    </a:r>
                    <a:endParaRPr lang="en-US" sz="18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206690668305384E-2"/>
                  <c:y val="8.447740573362240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solidFill>
                          <a:schemeClr val="tx1"/>
                        </a:solidFill>
                      </a:rPr>
                      <a:t>-2,7%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373433300837817E-2"/>
                  <c:y val="0.19654278792628618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solidFill>
                          <a:schemeClr val="tx1"/>
                        </a:solidFill>
                      </a:rPr>
                      <a:t>-0,4%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916667411430055E-2"/>
                  <c:y val="8.0443205789288638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solidFill>
                          <a:schemeClr val="tx1"/>
                        </a:solidFill>
                      </a:rPr>
                      <a:t>+2,2%</a:t>
                    </a:r>
                    <a:endParaRPr lang="en-US" b="1">
                      <a:solidFill>
                        <a:srgbClr val="00B05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403308203229238E-2"/>
                  <c:y val="0.2953222049689441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solidFill>
                          <a:schemeClr val="tx1"/>
                        </a:solidFill>
                      </a:rPr>
                      <a:t>+2.5%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Лист1!$B$3:$B$8</c:f>
              <c:strCache>
                <c:ptCount val="6"/>
                <c:pt idx="0">
                  <c:v>Зерно</c:v>
                </c:pt>
                <c:pt idx="1">
                  <c:v>Картофель</c:v>
                </c:pt>
                <c:pt idx="2">
                  <c:v>Овощи</c:v>
                </c:pt>
                <c:pt idx="3">
                  <c:v>Молоко</c:v>
                </c:pt>
                <c:pt idx="4">
                  <c:v>Мясо</c:v>
                </c:pt>
                <c:pt idx="5">
                  <c:v>Яйцо</c:v>
                </c:pt>
              </c:strCache>
            </c:strRef>
          </c:cat>
          <c:val>
            <c:numRef>
              <c:f>Лист1!$C$3:$C$8</c:f>
              <c:numCache>
                <c:formatCode>General</c:formatCode>
                <c:ptCount val="6"/>
                <c:pt idx="0">
                  <c:v>857.5</c:v>
                </c:pt>
                <c:pt idx="1">
                  <c:v>600.29999999999995</c:v>
                </c:pt>
                <c:pt idx="2">
                  <c:v>152.9</c:v>
                </c:pt>
                <c:pt idx="3">
                  <c:v>467.8</c:v>
                </c:pt>
                <c:pt idx="4">
                  <c:v>150.9</c:v>
                </c:pt>
                <c:pt idx="5">
                  <c:v>969.6</c:v>
                </c:pt>
              </c:numCache>
            </c:numRef>
          </c:val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Лист1!$B$3:$B$8</c:f>
              <c:strCache>
                <c:ptCount val="6"/>
                <c:pt idx="0">
                  <c:v>Зерно</c:v>
                </c:pt>
                <c:pt idx="1">
                  <c:v>Картофель</c:v>
                </c:pt>
                <c:pt idx="2">
                  <c:v>Овощи</c:v>
                </c:pt>
                <c:pt idx="3">
                  <c:v>Молоко</c:v>
                </c:pt>
                <c:pt idx="4">
                  <c:v>Мясо</c:v>
                </c:pt>
                <c:pt idx="5">
                  <c:v>Яйцо</c:v>
                </c:pt>
              </c:strCache>
            </c:strRef>
          </c:cat>
          <c:val>
            <c:numRef>
              <c:f>Лист1!$D$3:$D$8</c:f>
              <c:numCache>
                <c:formatCode>General</c:formatCode>
                <c:ptCount val="6"/>
                <c:pt idx="0">
                  <c:v>551.70000000000005</c:v>
                </c:pt>
                <c:pt idx="1">
                  <c:v>553.1</c:v>
                </c:pt>
                <c:pt idx="2">
                  <c:v>148.80000000000001</c:v>
                </c:pt>
                <c:pt idx="3">
                  <c:v>466.1</c:v>
                </c:pt>
                <c:pt idx="4">
                  <c:v>154.19999999999999</c:v>
                </c:pt>
                <c:pt idx="5">
                  <c:v>993.7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478848"/>
        <c:axId val="130480384"/>
      </c:barChart>
      <c:catAx>
        <c:axId val="130478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ru-RU"/>
          </a:p>
        </c:txPr>
        <c:crossAx val="130480384"/>
        <c:crosses val="autoZero"/>
        <c:auto val="1"/>
        <c:lblAlgn val="ctr"/>
        <c:lblOffset val="100"/>
        <c:noMultiLvlLbl val="0"/>
      </c:catAx>
      <c:valAx>
        <c:axId val="1304803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0478848"/>
        <c:crosses val="autoZero"/>
        <c:crossBetween val="between"/>
      </c:valAx>
      <c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c:spPr>
    </c:plotArea>
    <c:legend>
      <c:legendPos val="r"/>
      <c:layout>
        <c:manualLayout>
          <c:xMode val="edge"/>
          <c:yMode val="edge"/>
          <c:x val="0.91934176739144657"/>
          <c:y val="0.24982169408472987"/>
          <c:w val="8.065823260855344E-2"/>
          <c:h val="0.3462902298429625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Лист1!$C$220:$C$222</c:f>
              <c:strCache>
                <c:ptCount val="1"/>
                <c:pt idx="0">
                  <c:v>Центнеров кормовых единиц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Лист1!$B$223:$B$234</c:f>
              <c:strCache>
                <c:ptCount val="12"/>
                <c:pt idx="0">
                  <c:v>Иркутская область</c:v>
                </c:pt>
                <c:pt idx="1">
                  <c:v>Алтайский край</c:v>
                </c:pt>
                <c:pt idx="2">
                  <c:v>Забайкальский край</c:v>
                </c:pt>
                <c:pt idx="3">
                  <c:v>Красноярский край</c:v>
                </c:pt>
                <c:pt idx="4">
                  <c:v>Кемеровская область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Томская область</c:v>
                </c:pt>
                <c:pt idx="8">
                  <c:v>Республика Алтай</c:v>
                </c:pt>
                <c:pt idx="9">
                  <c:v>Республика Бурятия</c:v>
                </c:pt>
                <c:pt idx="10">
                  <c:v>Республика Тыва</c:v>
                </c:pt>
                <c:pt idx="11">
                  <c:v>Республика Хакасия</c:v>
                </c:pt>
              </c:strCache>
            </c:strRef>
          </c:cat>
          <c:val>
            <c:numRef>
              <c:f>Лист1!$C$223:$C$234</c:f>
              <c:numCache>
                <c:formatCode>General</c:formatCode>
                <c:ptCount val="12"/>
                <c:pt idx="0">
                  <c:v>6</c:v>
                </c:pt>
                <c:pt idx="1">
                  <c:v>8.4</c:v>
                </c:pt>
                <c:pt idx="2">
                  <c:v>5.0999999999999996</c:v>
                </c:pt>
                <c:pt idx="3">
                  <c:v>10.9</c:v>
                </c:pt>
                <c:pt idx="4">
                  <c:v>3.6</c:v>
                </c:pt>
                <c:pt idx="5">
                  <c:v>8</c:v>
                </c:pt>
                <c:pt idx="6">
                  <c:v>9.9</c:v>
                </c:pt>
                <c:pt idx="7">
                  <c:v>3.4</c:v>
                </c:pt>
                <c:pt idx="8">
                  <c:v>3.8</c:v>
                </c:pt>
                <c:pt idx="9">
                  <c:v>1.4</c:v>
                </c:pt>
                <c:pt idx="10">
                  <c:v>0.4</c:v>
                </c:pt>
                <c:pt idx="11">
                  <c:v>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555904"/>
        <c:axId val="130557440"/>
      </c:barChart>
      <c:catAx>
        <c:axId val="130555904"/>
        <c:scaling>
          <c:orientation val="minMax"/>
        </c:scaling>
        <c:delete val="0"/>
        <c:axPos val="l"/>
        <c:majorTickMark val="out"/>
        <c:minorTickMark val="none"/>
        <c:tickLblPos val="nextTo"/>
        <c:crossAx val="130557440"/>
        <c:crosses val="autoZero"/>
        <c:auto val="1"/>
        <c:lblAlgn val="ctr"/>
        <c:lblOffset val="100"/>
        <c:noMultiLvlLbl val="0"/>
      </c:catAx>
      <c:valAx>
        <c:axId val="1305574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055590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418343746635646E-2"/>
          <c:y val="4.4029969822054177E-2"/>
          <c:w val="0.85942920758500896"/>
          <c:h val="0.79612872809636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Динамика!$B$157</c:f>
              <c:strCache>
                <c:ptCount val="1"/>
                <c:pt idx="0">
                  <c:v>Незанятые</c:v>
                </c:pt>
              </c:strCache>
            </c:strRef>
          </c:tx>
          <c:spPr>
            <a:gradFill rotWithShape="0">
              <a:gsLst>
                <a:gs pos="0">
                  <a:srgbClr val="C0C0FF"/>
                </a:gs>
                <a:gs pos="100000">
                  <a:srgbClr val="C0C0FF">
                    <a:gamma/>
                    <a:tint val="39216"/>
                    <a:invGamma/>
                  </a:srgbClr>
                </a:gs>
              </a:gsLst>
              <a:path path="rect">
                <a:fillToRect r="100000" b="100000"/>
              </a:path>
            </a:gradFill>
            <a:ln w="25400">
              <a:noFill/>
            </a:ln>
          </c:spPr>
          <c:invertIfNegative val="0"/>
          <c:dLbls>
            <c:dLbl>
              <c:idx val="4"/>
              <c:layout>
                <c:manualLayout>
                  <c:x val="1.9304050962694564E-3"/>
                  <c:y val="-1.06589139154219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Динамика!$A$158:$A$172</c:f>
              <c:numCache>
                <c:formatCode>dd/mm/yyyy</c:formatCode>
                <c:ptCount val="10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  <c:pt idx="6">
                  <c:v>41640</c:v>
                </c:pt>
                <c:pt idx="7">
                  <c:v>42005</c:v>
                </c:pt>
                <c:pt idx="8">
                  <c:v>42370</c:v>
                </c:pt>
                <c:pt idx="9">
                  <c:v>42401</c:v>
                </c:pt>
              </c:numCache>
            </c:numRef>
          </c:cat>
          <c:val>
            <c:numRef>
              <c:f>Динамика!$B$158:$B$172</c:f>
              <c:numCache>
                <c:formatCode>General</c:formatCode>
                <c:ptCount val="10"/>
                <c:pt idx="0">
                  <c:v>38525</c:v>
                </c:pt>
                <c:pt idx="1">
                  <c:v>34205</c:v>
                </c:pt>
                <c:pt idx="2">
                  <c:v>48128</c:v>
                </c:pt>
                <c:pt idx="3">
                  <c:v>37224</c:v>
                </c:pt>
                <c:pt idx="4">
                  <c:v>30390</c:v>
                </c:pt>
                <c:pt idx="5">
                  <c:v>26420</c:v>
                </c:pt>
                <c:pt idx="6">
                  <c:v>24494</c:v>
                </c:pt>
                <c:pt idx="7">
                  <c:v>21495</c:v>
                </c:pt>
                <c:pt idx="8">
                  <c:v>22385</c:v>
                </c:pt>
                <c:pt idx="9">
                  <c:v>23193</c:v>
                </c:pt>
              </c:numCache>
            </c:numRef>
          </c:val>
        </c:ser>
        <c:ser>
          <c:idx val="1"/>
          <c:order val="1"/>
          <c:tx>
            <c:strRef>
              <c:f>Динамика!$C$157</c:f>
              <c:strCache>
                <c:ptCount val="1"/>
                <c:pt idx="0">
                  <c:v>Безработные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22060016220604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9.90099009900994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7087148144040812E-3"/>
                  <c:y val="1.21086601147561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488240064882426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i="1">
                        <a:solidFill>
                          <a:srgbClr val="C80823"/>
                        </a:solidFill>
                      </a:rPr>
                      <a:t>16120</a:t>
                    </a:r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646065227248067E-2"/>
                  <c:y val="1.13596595880060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1" u="none" strike="noStrike" baseline="0">
                    <a:solidFill>
                      <a:srgbClr val="C8082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Динамика!$A$158:$A$172</c:f>
              <c:numCache>
                <c:formatCode>dd/mm/yyyy</c:formatCode>
                <c:ptCount val="10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  <c:pt idx="6">
                  <c:v>41640</c:v>
                </c:pt>
                <c:pt idx="7">
                  <c:v>42005</c:v>
                </c:pt>
                <c:pt idx="8">
                  <c:v>42370</c:v>
                </c:pt>
                <c:pt idx="9">
                  <c:v>42401</c:v>
                </c:pt>
              </c:numCache>
            </c:numRef>
          </c:cat>
          <c:val>
            <c:numRef>
              <c:f>Динамика!$C$158:$C$172</c:f>
              <c:numCache>
                <c:formatCode>General</c:formatCode>
                <c:ptCount val="10"/>
                <c:pt idx="0">
                  <c:v>28826</c:v>
                </c:pt>
                <c:pt idx="1">
                  <c:v>24743</c:v>
                </c:pt>
                <c:pt idx="2">
                  <c:v>38179</c:v>
                </c:pt>
                <c:pt idx="3">
                  <c:v>28595</c:v>
                </c:pt>
                <c:pt idx="4">
                  <c:v>23398</c:v>
                </c:pt>
                <c:pt idx="5">
                  <c:v>19678</c:v>
                </c:pt>
                <c:pt idx="6">
                  <c:v>18259</c:v>
                </c:pt>
                <c:pt idx="7">
                  <c:v>16120</c:v>
                </c:pt>
                <c:pt idx="8">
                  <c:v>17540</c:v>
                </c:pt>
                <c:pt idx="9">
                  <c:v>17049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7"/>
        <c:axId val="130605824"/>
        <c:axId val="130607744"/>
      </c:barChart>
      <c:lineChart>
        <c:grouping val="stacked"/>
        <c:varyColors val="0"/>
        <c:ser>
          <c:idx val="2"/>
          <c:order val="2"/>
          <c:tx>
            <c:strRef>
              <c:f>Динамика!$D$157</c:f>
              <c:strCache>
                <c:ptCount val="1"/>
                <c:pt idx="0">
                  <c:v>Вакансии</c:v>
                </c:pt>
              </c:strCache>
            </c:strRef>
          </c:tx>
          <c:spPr>
            <a:ln cap="sq">
              <a:solidFill>
                <a:schemeClr val="accent4">
                  <a:lumMod val="60000"/>
                  <a:lumOff val="40000"/>
                </a:schemeClr>
              </a:solidFill>
              <a:round/>
              <a:headEnd type="none"/>
              <a:tailEnd type="none"/>
            </a:ln>
            <a:effectLst>
              <a:outerShdw blurRad="50800" dist="25400" dir="5400000" sx="96000" sy="96000" algn="ctr" rotWithShape="0">
                <a:srgbClr val="000000">
                  <a:alpha val="52000"/>
                </a:srgbClr>
              </a:outerShdw>
            </a:effectLst>
          </c:spPr>
          <c:marker>
            <c:symbol val="square"/>
            <c:size val="5"/>
            <c:spPr>
              <a:solidFill>
                <a:schemeClr val="accent4">
                  <a:lumMod val="75000"/>
                </a:schemeClr>
              </a:solidFill>
              <a:ln cap="rnd">
                <a:bevel/>
              </a:ln>
              <a:effectLst>
                <a:outerShdw blurRad="50800" dist="25400" dir="5400000" sx="96000" sy="96000" algn="ctr" rotWithShape="0">
                  <a:srgbClr val="000000">
                    <a:alpha val="52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softEdge"/>
            </c:spPr>
          </c:marker>
          <c:cat>
            <c:numRef>
              <c:f>Динамика!$A$158:$A$172</c:f>
              <c:numCache>
                <c:formatCode>dd/mm/yyyy</c:formatCode>
                <c:ptCount val="10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  <c:pt idx="6">
                  <c:v>41640</c:v>
                </c:pt>
                <c:pt idx="7">
                  <c:v>42005</c:v>
                </c:pt>
                <c:pt idx="8">
                  <c:v>42370</c:v>
                </c:pt>
                <c:pt idx="9">
                  <c:v>42401</c:v>
                </c:pt>
              </c:numCache>
            </c:numRef>
          </c:cat>
          <c:val>
            <c:numRef>
              <c:f>Динамика!$D$158:$D$172</c:f>
              <c:numCache>
                <c:formatCode>General</c:formatCode>
                <c:ptCount val="10"/>
                <c:pt idx="0">
                  <c:v>29399</c:v>
                </c:pt>
                <c:pt idx="1">
                  <c:v>24891</c:v>
                </c:pt>
                <c:pt idx="2">
                  <c:v>19963</c:v>
                </c:pt>
                <c:pt idx="3">
                  <c:v>30029</c:v>
                </c:pt>
                <c:pt idx="4">
                  <c:v>32947</c:v>
                </c:pt>
                <c:pt idx="5">
                  <c:v>41209</c:v>
                </c:pt>
                <c:pt idx="6">
                  <c:v>32105</c:v>
                </c:pt>
                <c:pt idx="7">
                  <c:v>57171</c:v>
                </c:pt>
                <c:pt idx="8">
                  <c:v>39952</c:v>
                </c:pt>
                <c:pt idx="9">
                  <c:v>39406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05824"/>
        <c:axId val="130607744"/>
      </c:lineChart>
      <c:catAx>
        <c:axId val="13060582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0607744"/>
        <c:crosses val="autoZero"/>
        <c:auto val="0"/>
        <c:lblAlgn val="ctr"/>
        <c:lblOffset val="100"/>
        <c:noMultiLvlLbl val="0"/>
      </c:catAx>
      <c:valAx>
        <c:axId val="130607744"/>
        <c:scaling>
          <c:orientation val="minMax"/>
          <c:max val="70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06058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512165202322682"/>
          <c:y val="0.91474325169293436"/>
          <c:w val="0.52794553068507022"/>
          <c:h val="8.0256392283309164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814089312348211E-2"/>
          <c:y val="3.631208527750187E-2"/>
          <c:w val="0.8337862665815422"/>
          <c:h val="0.86419291993585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Лист1!$E$163</c:f>
              <c:strCache>
                <c:ptCount val="1"/>
                <c:pt idx="0">
                  <c:v>Выбывшие</c:v>
                </c:pt>
              </c:strCache>
            </c:strRef>
          </c:tx>
          <c:spPr>
            <a:solidFill>
              <a:schemeClr val="accent5">
                <a:lumMod val="25000"/>
              </a:scheme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Лист1!$C$164:$C$165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Лист1!$E$164:$E$165</c:f>
              <c:numCache>
                <c:formatCode>General</c:formatCode>
                <c:ptCount val="2"/>
                <c:pt idx="0">
                  <c:v>70402</c:v>
                </c:pt>
                <c:pt idx="1">
                  <c:v>67740</c:v>
                </c:pt>
              </c:numCache>
            </c:numRef>
          </c:val>
        </c:ser>
        <c:ser>
          <c:idx val="1"/>
          <c:order val="1"/>
          <c:tx>
            <c:strRef>
              <c:f>Лист1!$D$163</c:f>
              <c:strCache>
                <c:ptCount val="1"/>
                <c:pt idx="0">
                  <c:v>Прибывшие</c:v>
                </c:pt>
              </c:strCache>
            </c:strRef>
          </c:tx>
          <c:spPr>
            <a:solidFill>
              <a:srgbClr val="FFFF05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Лист1!$C$164:$C$165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Лист1!$D$164:$D$165</c:f>
              <c:numCache>
                <c:formatCode>General</c:formatCode>
                <c:ptCount val="2"/>
                <c:pt idx="0">
                  <c:v>63238</c:v>
                </c:pt>
                <c:pt idx="1">
                  <c:v>61626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72160"/>
        <c:axId val="129778048"/>
      </c:barChart>
      <c:catAx>
        <c:axId val="12977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9778048"/>
        <c:crosses val="autoZero"/>
        <c:auto val="1"/>
        <c:lblAlgn val="ctr"/>
        <c:lblOffset val="100"/>
        <c:noMultiLvlLbl val="0"/>
      </c:catAx>
      <c:valAx>
        <c:axId val="1297780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9772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7802123626028661"/>
          <c:y val="0.92533046732309066"/>
          <c:w val="0.29525764355301559"/>
          <c:h val="7.3262691961691259E-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4.700351946562549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1,8 %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335679643750333E-3"/>
                  <c:y val="-4.2844337749673687E-3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2,2 %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66783982187574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4,4 %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6,5 %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6,6 %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33567964375033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7,2 %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7,7 %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 dirty="0" smtClean="0"/>
                      <a:t>10,1 %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 dirty="0" smtClean="0"/>
                      <a:t>17,2 %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00000"/>
                        </a:solidFill>
                      </a:defRPr>
                    </a:pPr>
                    <a:r>
                      <a:rPr lang="en-US" sz="1600" dirty="0" smtClean="0"/>
                      <a:t>29,5 %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Лист1!$C$54:$C$63</c:f>
              <c:strCache>
                <c:ptCount val="10"/>
                <c:pt idx="0">
                  <c:v>Здравоохранение</c:v>
                </c:pt>
                <c:pt idx="1">
                  <c:v>Финансовая деятельность</c:v>
                </c:pt>
                <c:pt idx="2">
                  <c:v>Образование</c:v>
                </c:pt>
                <c:pt idx="3">
                  <c:v>Сельское хозяйство, охота и лесное хозяйство</c:v>
                </c:pt>
                <c:pt idx="4">
                  <c:v>Прочие коммунальные услуги</c:v>
                </c:pt>
                <c:pt idx="5">
                  <c:v>Обрабатывающие производства</c:v>
                </c:pt>
                <c:pt idx="6">
                  <c:v>Транспорт и связь</c:v>
                </c:pt>
                <c:pt idx="7">
                  <c:v>Строительство</c:v>
                </c:pt>
                <c:pt idx="8">
                  <c:v>Операции с недвижимым имуществом</c:v>
                </c:pt>
                <c:pt idx="9">
                  <c:v>Оптовая и розничная торговля</c:v>
                </c:pt>
              </c:strCache>
            </c:strRef>
          </c:cat>
          <c:val>
            <c:numRef>
              <c:f>Лист1!$D$54:$D$63</c:f>
              <c:numCache>
                <c:formatCode>General</c:formatCode>
                <c:ptCount val="10"/>
                <c:pt idx="0">
                  <c:v>1.8</c:v>
                </c:pt>
                <c:pt idx="1">
                  <c:v>2.2000000000000002</c:v>
                </c:pt>
                <c:pt idx="2">
                  <c:v>4.4000000000000004</c:v>
                </c:pt>
                <c:pt idx="3">
                  <c:v>6.5</c:v>
                </c:pt>
                <c:pt idx="4">
                  <c:v>6.6</c:v>
                </c:pt>
                <c:pt idx="5">
                  <c:v>7.2</c:v>
                </c:pt>
                <c:pt idx="6">
                  <c:v>7.7</c:v>
                </c:pt>
                <c:pt idx="7">
                  <c:v>10.1</c:v>
                </c:pt>
                <c:pt idx="8">
                  <c:v>17.2</c:v>
                </c:pt>
                <c:pt idx="9">
                  <c:v>29.5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083840"/>
        <c:axId val="128085376"/>
      </c:barChart>
      <c:catAx>
        <c:axId val="1280838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8085376"/>
        <c:crosses val="autoZero"/>
        <c:auto val="1"/>
        <c:lblAlgn val="ctr"/>
        <c:lblOffset val="100"/>
        <c:noMultiLvlLbl val="0"/>
      </c:catAx>
      <c:valAx>
        <c:axId val="1280853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808384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Лист1!$B$24</c:f>
              <c:strCache>
                <c:ptCount val="1"/>
                <c:pt idx="0">
                  <c:v>РФ</c:v>
                </c:pt>
              </c:strCache>
            </c:strRef>
          </c:tx>
          <c:spPr>
            <a:ln>
              <a:solidFill>
                <a:schemeClr val="accent5">
                  <a:lumMod val="25000"/>
                </a:schemeClr>
              </a:solidFill>
            </a:ln>
          </c:spPr>
          <c:marker>
            <c:symbol val="diamond"/>
            <c:size val="10"/>
            <c:spPr>
              <a:solidFill>
                <a:schemeClr val="accent5">
                  <a:lumMod val="25000"/>
                </a:schemeClr>
              </a:solidFill>
            </c:spPr>
          </c:marker>
          <c:dLbls>
            <c:dLbl>
              <c:idx val="0"/>
              <c:layout>
                <c:manualLayout>
                  <c:x val="-5.9216809933142309E-2"/>
                  <c:y val="8.8369052740238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114613180515728E-2"/>
                  <c:y val="7.7972693594328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563514804202482E-2"/>
                  <c:y val="7.7972693594328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845272206303793E-2"/>
                  <c:y val="7.7972693594328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Лист1!$C$23:$G$23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Лист1!$C$24:$G$24</c:f>
              <c:numCache>
                <c:formatCode>0.0</c:formatCode>
                <c:ptCount val="5"/>
                <c:pt idx="0">
                  <c:v>105</c:v>
                </c:pt>
                <c:pt idx="1">
                  <c:v>103.4</c:v>
                </c:pt>
                <c:pt idx="2">
                  <c:v>100.4</c:v>
                </c:pt>
                <c:pt idx="3">
                  <c:v>101.7</c:v>
                </c:pt>
                <c:pt idx="4">
                  <c:v>96.6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Лист1!$B$25</c:f>
              <c:strCache>
                <c:ptCount val="1"/>
                <c:pt idx="0">
                  <c:v>СФО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9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3.8769490096923723E-2"/>
                  <c:y val="-5.0314465408804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398230088495547E-2"/>
                  <c:y val="-6.2893081761006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913190054783038E-2"/>
                  <c:y val="-5.8700209643605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856300042140751E-3"/>
                  <c:y val="-1.257861635220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856300042140751E-3"/>
                  <c:y val="4.19287211740041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Лист1!$C$23:$G$23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Лист1!$C$25:$G$25</c:f>
              <c:numCache>
                <c:formatCode>0.0</c:formatCode>
                <c:ptCount val="5"/>
                <c:pt idx="0">
                  <c:v>106.4</c:v>
                </c:pt>
                <c:pt idx="1">
                  <c:v>107.2</c:v>
                </c:pt>
                <c:pt idx="2">
                  <c:v>104.7</c:v>
                </c:pt>
                <c:pt idx="3">
                  <c:v>102.7</c:v>
                </c:pt>
                <c:pt idx="4">
                  <c:v>100.2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Лист1!$B$26</c:f>
              <c:strCache>
                <c:ptCount val="1"/>
                <c:pt idx="0">
                  <c:v>Иркутская область 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triangle"/>
            <c:size val="12"/>
            <c:spPr>
              <a:solidFill>
                <a:srgbClr val="008000"/>
              </a:solidFill>
            </c:spPr>
          </c:marker>
          <c:dLbls>
            <c:dLbl>
              <c:idx val="0"/>
              <c:layout>
                <c:manualLayout>
                  <c:x val="-5.5625790139064477E-2"/>
                  <c:y val="-5.031446540880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4281500210703752E-3"/>
                  <c:y val="-2.5157232704402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933839022334604E-2"/>
                  <c:y val="-1.6771488469601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284450063211186E-2"/>
                  <c:y val="-5.0314465408805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8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Лист1!$C$23:$G$23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Лист1!$C$26:$G$26</c:f>
              <c:numCache>
                <c:formatCode>0.0</c:formatCode>
                <c:ptCount val="5"/>
                <c:pt idx="0">
                  <c:v>111.4</c:v>
                </c:pt>
                <c:pt idx="1">
                  <c:v>112.9</c:v>
                </c:pt>
                <c:pt idx="2">
                  <c:v>102.5</c:v>
                </c:pt>
                <c:pt idx="3">
                  <c:v>104.4</c:v>
                </c:pt>
                <c:pt idx="4">
                  <c:v>104.5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185088"/>
        <c:axId val="128186624"/>
      </c:lineChart>
      <c:catAx>
        <c:axId val="12818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28186624"/>
        <c:crosses val="autoZero"/>
        <c:auto val="1"/>
        <c:lblAlgn val="ctr"/>
        <c:lblOffset val="100"/>
        <c:noMultiLvlLbl val="0"/>
      </c:catAx>
      <c:valAx>
        <c:axId val="128186624"/>
        <c:scaling>
          <c:orientation val="minMax"/>
          <c:min val="9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818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2194481787338"/>
          <c:y val="0.24593340926723783"/>
          <c:w val="0.20015453556110363"/>
          <c:h val="0.62134039848792488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Лист1!$C$86</c:f>
              <c:strCache>
                <c:ptCount val="1"/>
                <c:pt idx="0">
                  <c:v>Родившиеся</c:v>
                </c:pt>
              </c:strCache>
            </c:strRef>
          </c:tx>
          <c:spPr>
            <a:solidFill>
              <a:srgbClr val="99EB35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Лист1!$B$87:$B$91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Лист1!$C$87:$C$91</c:f>
              <c:numCache>
                <c:formatCode>General</c:formatCode>
                <c:ptCount val="5"/>
                <c:pt idx="0">
                  <c:v>37110</c:v>
                </c:pt>
                <c:pt idx="1">
                  <c:v>38555</c:v>
                </c:pt>
                <c:pt idx="2">
                  <c:v>37908</c:v>
                </c:pt>
                <c:pt idx="3">
                  <c:v>36856</c:v>
                </c:pt>
                <c:pt idx="4">
                  <c:v>37143</c:v>
                </c:pt>
              </c:numCache>
            </c:numRef>
          </c:val>
        </c:ser>
        <c:ser>
          <c:idx val="1"/>
          <c:order val="1"/>
          <c:tx>
            <c:strRef>
              <c:f>Лист1!$D$86</c:f>
              <c:strCache>
                <c:ptCount val="1"/>
                <c:pt idx="0">
                  <c:v>Умершие </c:v>
                </c:pt>
              </c:strCache>
            </c:strRef>
          </c:tx>
          <c:spPr>
            <a:solidFill>
              <a:schemeClr val="accent4">
                <a:lumMod val="75000"/>
                <a:lumOff val="25000"/>
              </a:scheme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Лист1!$B$87:$B$91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Лист1!$D$87:$D$91</c:f>
              <c:numCache>
                <c:formatCode>General</c:formatCode>
                <c:ptCount val="5"/>
                <c:pt idx="0">
                  <c:v>33910</c:v>
                </c:pt>
                <c:pt idx="1">
                  <c:v>33639</c:v>
                </c:pt>
                <c:pt idx="2">
                  <c:v>33033</c:v>
                </c:pt>
                <c:pt idx="3">
                  <c:v>33127</c:v>
                </c:pt>
                <c:pt idx="4">
                  <c:v>33041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977152"/>
        <c:axId val="128995328"/>
      </c:barChart>
      <c:catAx>
        <c:axId val="128977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8995328"/>
        <c:crosses val="autoZero"/>
        <c:auto val="1"/>
        <c:lblAlgn val="ctr"/>
        <c:lblOffset val="100"/>
        <c:noMultiLvlLbl val="0"/>
      </c:catAx>
      <c:valAx>
        <c:axId val="1289953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8977152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84694497833440108"/>
          <c:y val="0.27502825038705803"/>
          <c:w val="0.15305502166559889"/>
          <c:h val="0.29165824232738879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Лист1!$B$154</c:f>
              <c:strCache>
                <c:ptCount val="1"/>
                <c:pt idx="0">
                  <c:v>РФ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triangle"/>
            <c:size val="9"/>
            <c:spPr>
              <a:solidFill>
                <a:srgbClr val="C00000"/>
              </a:solidFill>
            </c:spPr>
          </c:marker>
          <c:cat>
            <c:numRef>
              <c:f>Лист1!$C$153:$G$153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Лист1!$C$154:$G$154</c:f>
              <c:numCache>
                <c:formatCode>General</c:formatCode>
                <c:ptCount val="5"/>
                <c:pt idx="0">
                  <c:v>106.1</c:v>
                </c:pt>
                <c:pt idx="1">
                  <c:v>106.6</c:v>
                </c:pt>
                <c:pt idx="2">
                  <c:v>106.5</c:v>
                </c:pt>
                <c:pt idx="3">
                  <c:v>114.4</c:v>
                </c:pt>
                <c:pt idx="4">
                  <c:v>112.9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Лист1!$B$155</c:f>
              <c:strCache>
                <c:ptCount val="1"/>
                <c:pt idx="0">
                  <c:v>СФО</c:v>
                </c:pt>
              </c:strCache>
            </c:strRef>
          </c:tx>
          <c:spPr>
            <a:ln>
              <a:solidFill>
                <a:schemeClr val="accent5">
                  <a:lumMod val="25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5">
                  <a:lumMod val="25000"/>
                </a:schemeClr>
              </a:solidFill>
            </c:spPr>
          </c:marker>
          <c:cat>
            <c:numRef>
              <c:f>Лист1!$C$153:$G$153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Лист1!$C$155:$G$155</c:f>
              <c:numCache>
                <c:formatCode>General</c:formatCode>
                <c:ptCount val="5"/>
                <c:pt idx="0">
                  <c:v>106.3</c:v>
                </c:pt>
                <c:pt idx="1">
                  <c:v>106.7</c:v>
                </c:pt>
                <c:pt idx="2">
                  <c:v>106.1</c:v>
                </c:pt>
                <c:pt idx="3">
                  <c:v>110.8</c:v>
                </c:pt>
                <c:pt idx="4">
                  <c:v>111.6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Лист1!$B$156</c:f>
              <c:strCache>
                <c:ptCount val="1"/>
                <c:pt idx="0">
                  <c:v>Иркутская область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diamond"/>
            <c:size val="9"/>
            <c:spPr>
              <a:solidFill>
                <a:srgbClr val="008000"/>
              </a:solidFill>
            </c:spPr>
          </c:marker>
          <c:cat>
            <c:numRef>
              <c:f>Лист1!$C$153:$G$153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Лист1!$C$156:$G$156</c:f>
              <c:numCache>
                <c:formatCode>General</c:formatCode>
                <c:ptCount val="5"/>
                <c:pt idx="0">
                  <c:v>107.4</c:v>
                </c:pt>
                <c:pt idx="1">
                  <c:v>106.9</c:v>
                </c:pt>
                <c:pt idx="2">
                  <c:v>105.1</c:v>
                </c:pt>
                <c:pt idx="3">
                  <c:v>110.8</c:v>
                </c:pt>
                <c:pt idx="4">
                  <c:v>112.2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026688"/>
        <c:axId val="128217856"/>
      </c:lineChart>
      <c:catAx>
        <c:axId val="12902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8217856"/>
        <c:crosses val="autoZero"/>
        <c:auto val="1"/>
        <c:lblAlgn val="ctr"/>
        <c:lblOffset val="100"/>
        <c:noMultiLvlLbl val="0"/>
      </c:catAx>
      <c:valAx>
        <c:axId val="128217856"/>
        <c:scaling>
          <c:orientation val="minMax"/>
          <c:min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90266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 b="1"/>
            </a:pPr>
            <a:endParaRPr lang="ru-RU"/>
          </a:p>
        </c:txPr>
      </c:dTable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1489206988968"/>
          <c:y val="9.8491593858786725E-2"/>
          <c:w val="0.40883496423105425"/>
          <c:h val="0.76048114002815448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12"/>
            <c:spPr>
              <a:gradFill>
                <a:gsLst>
                  <a:gs pos="37500">
                    <a:srgbClr val="19C2E2"/>
                  </a:gs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solidFill>
                <a:srgbClr val="FE0000"/>
              </a:solidFill>
            </c:spPr>
          </c:dPt>
          <c:dPt>
            <c:idx val="2"/>
            <c:bubble3D val="0"/>
            <c:explosion val="8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20740567806382693"/>
                  <c:y val="-0.24350264507092054"/>
                </c:manualLayout>
              </c:layout>
              <c:tx>
                <c:rich>
                  <a:bodyPr/>
                  <a:lstStyle/>
                  <a:p>
                    <a:r>
                      <a:rPr lang="ru-RU" sz="1200" b="1"/>
                      <a:t>Налоговые доходы;</a:t>
                    </a:r>
                  </a:p>
                  <a:p>
                    <a:endParaRPr lang="ru-RU" sz="1200" b="1"/>
                  </a:p>
                  <a:p>
                    <a:r>
                      <a:rPr lang="ru-RU" sz="1200" b="1"/>
                      <a:t> </a:t>
                    </a:r>
                    <a:r>
                      <a:rPr lang="ru-RU" sz="1200" b="1" i="1"/>
                      <a:t>81,4 млрд</a:t>
                    </a:r>
                    <a:r>
                      <a:rPr lang="ru-RU" sz="1200" b="1" i="1" baseline="0"/>
                      <a:t> (</a:t>
                    </a:r>
                    <a:r>
                      <a:rPr lang="ru-RU" sz="1200" b="1" i="1"/>
                      <a:t>78%)</a:t>
                    </a:r>
                    <a:endParaRPr lang="ru-RU" i="1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893025574969356"/>
                  <c:y val="5.9571067292412523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Неналоговые доходы; </a:t>
                    </a:r>
                  </a:p>
                  <a:p>
                    <a:endParaRPr lang="ru-RU" sz="1200" b="1" dirty="0"/>
                  </a:p>
                  <a:p>
                    <a:r>
                      <a:rPr lang="ru-RU" sz="1200" b="1" i="1" dirty="0"/>
                      <a:t>2 млрд (2%)</a:t>
                    </a:r>
                    <a:endParaRPr lang="ru-RU" i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7978645616401223"/>
                  <c:y val="-0.11198337392291384"/>
                </c:manualLayout>
              </c:layout>
              <c:tx>
                <c:rich>
                  <a:bodyPr/>
                  <a:lstStyle/>
                  <a:p>
                    <a:r>
                      <a:rPr lang="ru-RU" sz="1200" b="1"/>
                      <a:t>Безвозмездные поступления; </a:t>
                    </a:r>
                  </a:p>
                  <a:p>
                    <a:endParaRPr lang="ru-RU" sz="1200" b="1"/>
                  </a:p>
                  <a:p>
                    <a:r>
                      <a:rPr lang="ru-RU" sz="1200" b="1" i="1"/>
                      <a:t>21</a:t>
                    </a:r>
                    <a:r>
                      <a:rPr lang="ru-RU" sz="1200" b="1" i="1" baseline="0"/>
                      <a:t> млрд (</a:t>
                    </a:r>
                    <a:r>
                      <a:rPr lang="ru-RU" sz="1200" b="1" i="1"/>
                      <a:t>20%)</a:t>
                    </a:r>
                    <a:endParaRPr lang="ru-RU" i="1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Лист1!$B$48:$B$50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Лист1!$C$48:$C$50</c:f>
              <c:numCache>
                <c:formatCode>0.0</c:formatCode>
                <c:ptCount val="3"/>
                <c:pt idx="0">
                  <c:v>81.400000000000006</c:v>
                </c:pt>
                <c:pt idx="1">
                  <c:v>2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>
                <a:solidFill>
                  <a:schemeClr val="accent5">
                    <a:lumMod val="25000"/>
                  </a:schemeClr>
                </a:solidFill>
              </a:defRPr>
            </a:pPr>
            <a:r>
              <a:rPr lang="ru-RU" sz="1600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sz="1600" i="1" baseline="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доходов областного </a:t>
            </a:r>
            <a:r>
              <a:rPr lang="ru-RU" sz="1600" i="1" baseline="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>
              <a:defRPr i="1">
                <a:solidFill>
                  <a:schemeClr val="accent5">
                    <a:lumMod val="25000"/>
                  </a:schemeClr>
                </a:solidFill>
              </a:defRPr>
            </a:pPr>
            <a:r>
              <a:rPr lang="ru-RU" sz="1600" i="1" baseline="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baseline="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2015 г</a:t>
            </a:r>
          </a:p>
          <a:p>
            <a:pPr>
              <a:defRPr i="1">
                <a:solidFill>
                  <a:schemeClr val="accent5">
                    <a:lumMod val="25000"/>
                  </a:schemeClr>
                </a:solidFill>
              </a:defRPr>
            </a:pPr>
            <a:endParaRPr lang="ru-RU" i="1" dirty="0">
              <a:solidFill>
                <a:schemeClr val="accent5">
                  <a:lumMod val="25000"/>
                </a:schemeClr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5379984076384918"/>
          <c:y val="0.22519782701580907"/>
          <c:w val="0.37103246177272825"/>
          <c:h val="0.7481049868766404"/>
        </c:manualLayout>
      </c:layout>
      <c:pieChart>
        <c:varyColors val="1"/>
        <c:ser>
          <c:idx val="0"/>
          <c:order val="0"/>
          <c:explosion val="36"/>
          <c:dPt>
            <c:idx val="0"/>
            <c:bubble3D val="0"/>
            <c:explosion val="7"/>
            <c:spPr>
              <a:solidFill>
                <a:srgbClr val="FFFF05"/>
              </a:solidFill>
            </c:spPr>
          </c:dPt>
          <c:dPt>
            <c:idx val="1"/>
            <c:bubble3D val="0"/>
            <c:explosion val="7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bubble3D val="0"/>
            <c:explosion val="25"/>
            <c:spPr>
              <a:solidFill>
                <a:srgbClr val="FC4F0A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explosion val="23"/>
            <c:spPr>
              <a:solidFill>
                <a:srgbClr val="57F76A"/>
              </a:solidFill>
            </c:spPr>
          </c:dPt>
          <c:dLbls>
            <c:dLbl>
              <c:idx val="0"/>
              <c:layout>
                <c:manualLayout>
                  <c:x val="6.4922167444008749E-2"/>
                  <c:y val="-0.110049822677364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9658758255546708"/>
                  <c:y val="-8.615928306838757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8903242251864833E-2"/>
                  <c:y val="0.3105383423863390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4715204044435351"/>
                  <c:y val="0.2923370770419095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21218788257293203"/>
                  <c:y val="1.82301891446619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Лист1!$B$77:$B$81</c:f>
              <c:strCache>
                <c:ptCount val="5"/>
                <c:pt idx="0">
                  <c:v>Налог на доходы физических лиц</c:v>
                </c:pt>
                <c:pt idx="1">
                  <c:v>Налог на прибыль организаций</c:v>
                </c:pt>
                <c:pt idx="2">
                  <c:v>Налог на имущество </c:v>
                </c:pt>
                <c:pt idx="3">
                  <c:v>Налог на добычу полезных ископаемых</c:v>
                </c:pt>
                <c:pt idx="4">
                  <c:v>Прочие налоговые и неналоговые доходы</c:v>
                </c:pt>
              </c:strCache>
            </c:strRef>
          </c:cat>
          <c:val>
            <c:numRef>
              <c:f>Лист1!$C$77:$C$81</c:f>
              <c:numCache>
                <c:formatCode>General</c:formatCode>
                <c:ptCount val="5"/>
                <c:pt idx="0">
                  <c:v>27.1</c:v>
                </c:pt>
                <c:pt idx="1">
                  <c:v>28.6</c:v>
                </c:pt>
                <c:pt idx="2">
                  <c:v>13.9</c:v>
                </c:pt>
                <c:pt idx="3">
                  <c:v>2.1</c:v>
                </c:pt>
                <c:pt idx="4">
                  <c:v>9.6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0"/>
            </a:gradFill>
          </c:spPr>
          <c:invertIfNegative val="0"/>
          <c:dPt>
            <c:idx val="11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0"/>
              </a:gradFill>
            </c:spPr>
          </c:dPt>
          <c:dPt>
            <c:idx val="1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0"/>
              </a:gradFill>
            </c:spPr>
          </c:dPt>
          <c:dPt>
            <c:idx val="13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0"/>
              </a:gradFill>
            </c:spPr>
          </c:dPt>
          <c:dLbls>
            <c:dLbl>
              <c:idx val="0"/>
              <c:layout>
                <c:manualLayout>
                  <c:x val="2.359881567392457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92,8</a:t>
                    </a:r>
                    <a:r>
                      <a:rPr lang="ru-RU" sz="1000"/>
                      <a:t> (0,1</a:t>
                    </a:r>
                    <a:r>
                      <a:rPr lang="ru-RU" sz="1000" baseline="0"/>
                      <a:t> 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39822351088685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111,3</a:t>
                    </a:r>
                    <a:r>
                      <a:rPr lang="ru-RU" sz="1000"/>
                      <a:t> (0,1 %)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19763134784914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129,1</a:t>
                    </a:r>
                    <a:r>
                      <a:rPr lang="ru-RU" sz="1000"/>
                      <a:t> (0,1 %)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00"/>
                      <a:t>615,1</a:t>
                    </a:r>
                    <a:r>
                      <a:rPr lang="ru-RU" sz="1000"/>
                      <a:t> (0,5 %)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79940783696228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798,2</a:t>
                    </a:r>
                    <a:r>
                      <a:rPr lang="ru-RU" sz="1000"/>
                      <a:t> (0,7 %)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1 014,2</a:t>
                    </a:r>
                    <a:r>
                      <a:rPr lang="ru-RU" sz="1000"/>
                      <a:t> (0,9%)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59881567392457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1 213,6</a:t>
                    </a:r>
                    <a:r>
                      <a:rPr lang="ru-RU" sz="1000"/>
                      <a:t> (1,1 %)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3598815673924571E-3"/>
                  <c:y val="-2.4286581663630845E-3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3 377,9</a:t>
                    </a:r>
                    <a:r>
                      <a:rPr lang="ru-RU" sz="1000"/>
                      <a:t> (3 %)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59881567392457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5 659,8</a:t>
                    </a:r>
                    <a:r>
                      <a:rPr lang="ru-RU" sz="1000"/>
                      <a:t> (5 %)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000"/>
                      <a:t>7 877,1</a:t>
                    </a:r>
                    <a:r>
                      <a:rPr lang="ru-RU" sz="1000"/>
                      <a:t> (7</a:t>
                    </a:r>
                    <a:r>
                      <a:rPr lang="ru-RU" sz="1000" baseline="0"/>
                      <a:t> 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000"/>
                      <a:t>14 481,5</a:t>
                    </a:r>
                    <a:r>
                      <a:rPr lang="ru-RU" sz="1000"/>
                      <a:t> (12,8 %)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215340217741038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rgbClr val="C00000"/>
                        </a:solidFill>
                      </a:rPr>
                      <a:t>20 850,6</a:t>
                    </a:r>
                    <a:r>
                      <a:rPr lang="ru-RU" sz="1000" dirty="0">
                        <a:solidFill>
                          <a:srgbClr val="C00000"/>
                        </a:solidFill>
                      </a:rPr>
                      <a:t> (18,4 %)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rgbClr val="C00000"/>
                        </a:solidFill>
                      </a:rPr>
                      <a:t>23 636,2</a:t>
                    </a:r>
                    <a:r>
                      <a:rPr lang="ru-RU" sz="1000" dirty="0">
                        <a:solidFill>
                          <a:srgbClr val="C00000"/>
                        </a:solidFill>
                      </a:rPr>
                      <a:t> (20,9 %)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510003595473128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rgbClr val="C00000"/>
                        </a:solidFill>
                      </a:rPr>
                      <a:t>33 430,4</a:t>
                    </a:r>
                    <a:r>
                      <a:rPr lang="ru-RU" sz="1000" b="1" dirty="0">
                        <a:solidFill>
                          <a:srgbClr val="C00000"/>
                        </a:solidFill>
                      </a:rPr>
                      <a:t> (29,5 %)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Лист1!$B$106:$B$119</c:f>
              <c:strCache>
                <c:ptCount val="14"/>
                <c:pt idx="0">
                  <c:v>Охрана окружающей среды</c:v>
                </c:pt>
                <c:pt idx="1">
                  <c:v>Средства массовой информации</c:v>
                </c:pt>
                <c:pt idx="2">
                  <c:v>Национальная оборона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  <c:pt idx="5">
                  <c:v>Национальная безопасность и правоохранительная деятельность</c:v>
                </c:pt>
                <c:pt idx="6">
                  <c:v>Культура, кинемотография</c:v>
                </c:pt>
                <c:pt idx="7">
                  <c:v>Общегосударственные вопросы</c:v>
                </c:pt>
                <c:pt idx="8">
                  <c:v>МБТ общего характера бюджетам субъектов РФ и МО</c:v>
                </c:pt>
                <c:pt idx="9">
                  <c:v>Жилищно-коммунальное хозяйство</c:v>
                </c:pt>
                <c:pt idx="10">
                  <c:v>Национальная экономика</c:v>
                </c:pt>
                <c:pt idx="11">
                  <c:v>Социальная политика</c:v>
                </c:pt>
                <c:pt idx="12">
                  <c:v>Здравоохранение</c:v>
                </c:pt>
                <c:pt idx="13">
                  <c:v>Образование</c:v>
                </c:pt>
              </c:strCache>
            </c:strRef>
          </c:cat>
          <c:val>
            <c:numRef>
              <c:f>Лист1!$C$106:$C$119</c:f>
              <c:numCache>
                <c:formatCode>General</c:formatCode>
                <c:ptCount val="14"/>
                <c:pt idx="0">
                  <c:v>92.8</c:v>
                </c:pt>
                <c:pt idx="1">
                  <c:v>111.3</c:v>
                </c:pt>
                <c:pt idx="2">
                  <c:v>129.1</c:v>
                </c:pt>
                <c:pt idx="3">
                  <c:v>615.1</c:v>
                </c:pt>
                <c:pt idx="4">
                  <c:v>798.2</c:v>
                </c:pt>
                <c:pt idx="5">
                  <c:v>1014.2</c:v>
                </c:pt>
                <c:pt idx="6">
                  <c:v>1213.5999999999999</c:v>
                </c:pt>
                <c:pt idx="7">
                  <c:v>3377.9</c:v>
                </c:pt>
                <c:pt idx="8">
                  <c:v>5659.8</c:v>
                </c:pt>
                <c:pt idx="9">
                  <c:v>7877.1</c:v>
                </c:pt>
                <c:pt idx="10">
                  <c:v>14481.5</c:v>
                </c:pt>
                <c:pt idx="11">
                  <c:v>20850.599999999999</c:v>
                </c:pt>
                <c:pt idx="12">
                  <c:v>23636.2</c:v>
                </c:pt>
                <c:pt idx="13">
                  <c:v>33430.400000000001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515904"/>
        <c:axId val="129517440"/>
      </c:barChart>
      <c:catAx>
        <c:axId val="1295159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29517440"/>
        <c:crosses val="autoZero"/>
        <c:auto val="1"/>
        <c:lblAlgn val="ctr"/>
        <c:lblOffset val="100"/>
        <c:noMultiLvlLbl val="0"/>
      </c:catAx>
      <c:valAx>
        <c:axId val="129517440"/>
        <c:scaling>
          <c:orientation val="minMax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9515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110277297538078E-2"/>
          <c:y val="0.10757014528113563"/>
          <c:w val="0.6321166963618382"/>
          <c:h val="0.79237144652693059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explosion val="4"/>
          <c:dPt>
            <c:idx val="1"/>
            <c:bubble3D val="0"/>
            <c:explosion val="16"/>
            <c:spPr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c:spPr>
          </c:dPt>
          <c:dPt>
            <c:idx val="2"/>
            <c:bubble3D val="0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>
                <a:noFill/>
              </a:ln>
            </c:spPr>
          </c:dPt>
          <c:dLbls>
            <c:dLbl>
              <c:idx val="0"/>
              <c:layout>
                <c:manualLayout>
                  <c:x val="0.11701816438542319"/>
                  <c:y val="0.4394366197183098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Ценные бумаги</a:t>
                    </a:r>
                  </a:p>
                  <a:p>
                    <a:r>
                      <a:rPr lang="ru-RU" baseline="0" dirty="0"/>
                      <a:t> (</a:t>
                    </a:r>
                    <a:r>
                      <a:rPr lang="ru-RU" dirty="0"/>
                      <a:t>0.0); </a:t>
                    </a:r>
                    <a:r>
                      <a:rPr lang="ru-RU" dirty="0">
                        <a:solidFill>
                          <a:srgbClr val="170DD9"/>
                        </a:solidFill>
                      </a:rPr>
                      <a:t>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</c:dLbl>
            <c:dLbl>
              <c:idx val="1"/>
              <c:layout>
                <c:manualLayout>
                  <c:x val="0.11602869233034117"/>
                  <c:y val="-0.2868871391076115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Кредиты </a:t>
                    </a:r>
                    <a:r>
                      <a:rPr lang="ru-RU" dirty="0" smtClean="0"/>
                      <a:t>коммерческих </a:t>
                    </a:r>
                    <a:r>
                      <a:rPr lang="ru-RU" dirty="0"/>
                      <a:t>банков</a:t>
                    </a:r>
                    <a:r>
                      <a:rPr lang="ru-RU" baseline="0" dirty="0"/>
                      <a:t> (</a:t>
                    </a:r>
                    <a:r>
                      <a:rPr lang="ru-RU" dirty="0"/>
                      <a:t>16 828); </a:t>
                    </a:r>
                    <a:r>
                      <a:rPr lang="ru-RU" dirty="0">
                        <a:solidFill>
                          <a:srgbClr val="170DD9"/>
                        </a:solidFill>
                      </a:rPr>
                      <a:t>80%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</c:dLbl>
            <c:dLbl>
              <c:idx val="2"/>
              <c:layout>
                <c:manualLayout>
                  <c:x val="0.14799826547483333"/>
                  <c:y val="-1.823429817751654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Бюджетные кредиты</a:t>
                    </a:r>
                  </a:p>
                  <a:p>
                    <a:r>
                      <a:rPr lang="ru-RU" dirty="0"/>
                      <a:t> (4 289); </a:t>
                    </a:r>
                    <a:r>
                      <a:rPr lang="ru-RU" dirty="0">
                        <a:solidFill>
                          <a:srgbClr val="170DD9"/>
                        </a:solidFill>
                      </a:rPr>
                      <a:t>20%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</c:dLbl>
            <c:dLbl>
              <c:idx val="3"/>
              <c:layout>
                <c:manualLayout>
                  <c:x val="9.6774802388699732E-2"/>
                  <c:y val="-6.1891981812132292E-3"/>
                </c:manualLayout>
              </c:layout>
              <c:tx>
                <c:rich>
                  <a:bodyPr/>
                  <a:lstStyle/>
                  <a:p>
                    <a:pPr algn="just">
                      <a:defRPr b="1"/>
                    </a:pPr>
                    <a:r>
                      <a:rPr lang="ru-RU" dirty="0" smtClean="0"/>
                      <a:t>Государственные гарантии</a:t>
                    </a:r>
                  </a:p>
                  <a:p>
                    <a:pPr algn="just">
                      <a:defRPr b="1"/>
                    </a:pPr>
                    <a:r>
                      <a:rPr lang="ru-RU" dirty="0" smtClean="0"/>
                      <a:t>(0.0</a:t>
                    </a:r>
                    <a:r>
                      <a:rPr lang="ru-RU" dirty="0"/>
                      <a:t>); </a:t>
                    </a:r>
                    <a:r>
                      <a:rPr lang="ru-RU" dirty="0">
                        <a:solidFill>
                          <a:srgbClr val="170DD9"/>
                        </a:solidFill>
                      </a:rPr>
                      <a:t>0%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; </c:separator>
            <c:showLeaderLines val="1"/>
          </c:dLbls>
          <c:cat>
            <c:strRef>
              <c:f>Лист1!$B$10:$B$13</c:f>
              <c:strCache>
                <c:ptCount val="4"/>
                <c:pt idx="0">
                  <c:v>Ценные бумаги</c:v>
                </c:pt>
                <c:pt idx="1">
                  <c:v>Кредиты коммерческих банков</c:v>
                </c:pt>
                <c:pt idx="2">
                  <c:v>Бюджетные кредиты</c:v>
                </c:pt>
                <c:pt idx="3">
                  <c:v>Государственные гарантии</c:v>
                </c:pt>
              </c:strCache>
            </c:strRef>
          </c:cat>
          <c:val>
            <c:numRef>
              <c:f>Лист1!$C$10:$C$13</c:f>
              <c:numCache>
                <c:formatCode>#,##0</c:formatCode>
                <c:ptCount val="4"/>
                <c:pt idx="0" formatCode="General">
                  <c:v>0</c:v>
                </c:pt>
                <c:pt idx="1">
                  <c:v>16828</c:v>
                </c:pt>
                <c:pt idx="2">
                  <c:v>4289</c:v>
                </c:pt>
                <c:pt idx="3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8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0.12803</cdr:x>
      <cdr:y>0.20698</cdr:y>
    </cdr:from>
    <cdr:to>
      <cdr:x>0.23875</cdr:x>
      <cdr:y>0.43023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57275" y="8477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>
            <a:defRPr sz="12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r>
            <a:rPr lang="ru-RU" sz="1200" b="1" kern="1200" dirty="0">
              <a:solidFill>
                <a:srgbClr val="000000"/>
              </a:solidFill>
            </a:rPr>
            <a:t>Прочие </a:t>
          </a:r>
          <a:r>
            <a:rPr lang="ru-RU" sz="1200" b="1" kern="1200" dirty="0" smtClean="0">
              <a:solidFill>
                <a:srgbClr val="000000"/>
              </a:solidFill>
            </a:rPr>
            <a:t>налоговые</a:t>
          </a:r>
        </a:p>
        <a:p xmlns:a="http://schemas.openxmlformats.org/drawingml/2006/main">
          <a:pPr algn="ctr" rtl="0">
            <a:defRPr sz="12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r>
            <a:rPr lang="ru-RU" sz="1200" b="1" kern="1200" dirty="0" smtClean="0">
              <a:solidFill>
                <a:srgbClr val="000000"/>
              </a:solidFill>
            </a:rPr>
            <a:t> и  </a:t>
          </a:r>
          <a:r>
            <a:rPr lang="ru-RU" sz="1200" b="1" kern="1200" dirty="0">
              <a:solidFill>
                <a:srgbClr val="000000"/>
              </a:solidFill>
            </a:rPr>
            <a:t>неналоговые </a:t>
          </a:r>
          <a:endParaRPr lang="ru-RU" sz="1200" b="1" kern="1200" dirty="0" smtClean="0">
            <a:solidFill>
              <a:srgbClr val="000000"/>
            </a:solidFill>
          </a:endParaRPr>
        </a:p>
        <a:p xmlns:a="http://schemas.openxmlformats.org/drawingml/2006/main">
          <a:pPr algn="ctr" rtl="0">
            <a:defRPr sz="12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r>
            <a:rPr lang="ru-RU" sz="1200" b="1" kern="1200" dirty="0" smtClean="0">
              <a:solidFill>
                <a:srgbClr val="000000"/>
              </a:solidFill>
            </a:rPr>
            <a:t>доходы</a:t>
          </a:r>
          <a:r>
            <a:rPr lang="ru-RU" sz="1200" b="1" kern="1200" dirty="0">
              <a:solidFill>
                <a:srgbClr val="000000"/>
              </a:solidFill>
            </a:rPr>
            <a:t>
</a:t>
          </a:r>
          <a:r>
            <a:rPr lang="ru-RU" sz="1200" b="1" kern="1200" dirty="0">
              <a:solidFill>
                <a:schemeClr val="tx1"/>
              </a:solidFill>
            </a:rPr>
            <a:t>12%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0.59054</cdr:x>
      <cdr:y>0.87442</cdr:y>
    </cdr:from>
    <cdr:to>
      <cdr:x>0.72087</cdr:x>
      <cdr:y>0.88837</cdr:y>
    </cdr:to>
    <cdr:cxnSp macro="">
      <cdr:nvCxnSpPr>
        <cdr:cNvPr id="4" name="Прямая соединительная линия 3"/>
        <cdr:cNvCxnSpPr/>
      </cdr:nvCxnSpPr>
      <cdr:spPr bwMode="auto">
        <a:xfrm xmlns:a="http://schemas.openxmlformats.org/drawingml/2006/main">
          <a:off x="4876819" y="3581410"/>
          <a:ext cx="1076288" cy="57136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0.44616</cdr:x>
      <cdr:y>0.18732</cdr:y>
    </cdr:from>
    <cdr:to>
      <cdr:x>0.55427</cdr:x>
      <cdr:y>0.51413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42004" y="528801"/>
          <a:ext cx="882478" cy="922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- 7 164</a:t>
          </a:r>
          <a:endParaRPr lang="ru-RU" sz="1800" b="1" dirty="0">
            <a:solidFill>
              <a:srgbClr val="FE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0.89148</cdr:x>
      <cdr:y>0.35072</cdr:y>
    </cdr:from>
    <cdr:to>
      <cdr:x>0.99959</cdr:x>
      <cdr:y>0.67753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277100" y="990085"/>
          <a:ext cx="882478" cy="922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F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- 6 114</a:t>
          </a:r>
          <a:endParaRPr lang="ru-RU" sz="1800" b="1" dirty="0">
            <a:solidFill>
              <a:srgbClr val="FE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03" tIns="45502" rIns="91003" bIns="45502" numCol="1" anchor="t" anchorCtr="0" compatLnSpc="1">
            <a:prstTxWarp prst="textNoShape">
              <a:avLst/>
            </a:prstTxWarp>
          </a:bodyPr>
          <a:lstStyle>
            <a:lvl1pPr algn="l" defTabSz="91072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5" y="0"/>
            <a:ext cx="2970946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03" tIns="45502" rIns="91003" bIns="45502" numCol="1" anchor="t" anchorCtr="0" compatLnSpc="1">
            <a:prstTxWarp prst="textNoShape">
              <a:avLst/>
            </a:prstTxWarp>
          </a:bodyPr>
          <a:lstStyle>
            <a:lvl1pPr algn="r" defTabSz="91072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9435"/>
            <a:ext cx="2972547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03" tIns="45502" rIns="91003" bIns="45502" numCol="1" anchor="b" anchorCtr="0" compatLnSpc="1">
            <a:prstTxWarp prst="textNoShape">
              <a:avLst/>
            </a:prstTxWarp>
          </a:bodyPr>
          <a:lstStyle>
            <a:lvl1pPr algn="l" defTabSz="91072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5" y="9449435"/>
            <a:ext cx="2970946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03" tIns="45502" rIns="91003" bIns="45502" numCol="1" anchor="b" anchorCtr="0" compatLnSpc="1">
            <a:prstTxWarp prst="textNoShape">
              <a:avLst/>
            </a:prstTxWarp>
          </a:bodyPr>
          <a:lstStyle>
            <a:lvl1pPr algn="r" defTabSz="91072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9212938-B8CB-463C-85F4-BB92DD38C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602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03" tIns="45502" rIns="91003" bIns="45502" numCol="1" anchor="t" anchorCtr="0" compatLnSpc="1">
            <a:prstTxWarp prst="textNoShape">
              <a:avLst/>
            </a:prstTxWarp>
          </a:bodyPr>
          <a:lstStyle>
            <a:lvl1pPr algn="l" defTabSz="91072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5" y="0"/>
            <a:ext cx="2970946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03" tIns="45502" rIns="91003" bIns="45502" numCol="1" anchor="t" anchorCtr="0" compatLnSpc="1">
            <a:prstTxWarp prst="textNoShape">
              <a:avLst/>
            </a:prstTxWarp>
          </a:bodyPr>
          <a:lstStyle>
            <a:lvl1pPr algn="r" defTabSz="91072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9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125" y="746125"/>
            <a:ext cx="6637338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083" y="4728694"/>
            <a:ext cx="5485439" cy="447261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03" tIns="45502" rIns="91003" bIns="45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9435"/>
            <a:ext cx="2972547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03" tIns="45502" rIns="91003" bIns="45502" numCol="1" anchor="b" anchorCtr="0" compatLnSpc="1">
            <a:prstTxWarp prst="textNoShape">
              <a:avLst/>
            </a:prstTxWarp>
          </a:bodyPr>
          <a:lstStyle>
            <a:lvl1pPr algn="l" defTabSz="91072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5" y="9449435"/>
            <a:ext cx="2970946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03" tIns="45502" rIns="91003" bIns="45502" numCol="1" anchor="b" anchorCtr="0" compatLnSpc="1">
            <a:prstTxWarp prst="textNoShape">
              <a:avLst/>
            </a:prstTxWarp>
          </a:bodyPr>
          <a:lstStyle>
            <a:lvl1pPr algn="r" defTabSz="91072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C805CD5-6701-4AD0-8A77-B74A6C7D3B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944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39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095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505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1902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75434" algn="l" defTabSz="910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0526" algn="l" defTabSz="910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5605" algn="l" defTabSz="910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0693" algn="l" defTabSz="910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7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6442" indent="-287093" defTabSz="9107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8372" indent="-229674" defTabSz="9107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7721" indent="-229674" defTabSz="9107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7070" indent="-229674" defTabSz="9107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6419" indent="-229674" defTabSz="910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5767" indent="-229674" defTabSz="910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5116" indent="-229674" defTabSz="910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4465" indent="-229674" defTabSz="910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EFB3D8E-77CF-498D-9767-073D654451EC}" type="slidenum">
              <a:rPr lang="ru-RU" smtClean="0">
                <a:solidFill>
                  <a:srgbClr val="000000"/>
                </a:solidFill>
              </a:rPr>
              <a:pPr eaLnBrk="1" hangingPunct="1"/>
              <a:t>1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6896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3500" y="350838"/>
            <a:ext cx="7070725" cy="3976687"/>
          </a:xfrm>
          <a:ln/>
        </p:spPr>
      </p:sp>
      <p:sp>
        <p:nvSpPr>
          <p:cNvPr id="168964" name="Заметки 2"/>
          <p:cNvSpPr>
            <a:spLocks noGrp="1"/>
          </p:cNvSpPr>
          <p:nvPr>
            <p:ph type="body" idx="1"/>
          </p:nvPr>
        </p:nvSpPr>
        <p:spPr>
          <a:xfrm>
            <a:off x="730326" y="4521923"/>
            <a:ext cx="5583136" cy="48941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  <p:sp>
        <p:nvSpPr>
          <p:cNvPr id="168965" name="Нижний колонтитул 3"/>
          <p:cNvSpPr txBox="1">
            <a:spLocks noGrp="1"/>
          </p:cNvSpPr>
          <p:nvPr/>
        </p:nvSpPr>
        <p:spPr bwMode="auto">
          <a:xfrm>
            <a:off x="4686248" y="46843"/>
            <a:ext cx="1796742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cs typeface="Arial" pitchFamily="34" charset="0"/>
              </a:rPr>
              <a:t>MOS-ROS005-200600608-SS1wm-r_c</a:t>
            </a:r>
          </a:p>
        </p:txBody>
      </p:sp>
      <p:sp>
        <p:nvSpPr>
          <p:cNvPr id="168966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D2ACA83-D4E3-452A-A092-111DB5DC0130}" type="slidenum">
              <a:rPr lang="en-US" sz="1200">
                <a:solidFill>
                  <a:srgbClr val="000000"/>
                </a:solidFill>
                <a:cs typeface="Arial" pitchFamily="34" charset="0"/>
              </a:rPr>
              <a:pPr eaLnBrk="1" hangingPunct="1"/>
              <a:t>1</a:t>
            </a:fld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11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13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14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19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805CD5-6701-4AD0-8A77-B74A6C7D3BDF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795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805CD5-6701-4AD0-8A77-B74A6C7D3BDF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061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805CD5-6701-4AD0-8A77-B74A6C7D3BDF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668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30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 dirty="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2</a:t>
            </a:fld>
            <a:endParaRPr lang="en-US" sz="1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 dirty="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3</a:t>
            </a:fld>
            <a:endParaRPr lang="en-US" sz="1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 dirty="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4</a:t>
            </a:fld>
            <a:endParaRPr lang="en-US" sz="1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 dirty="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5</a:t>
            </a:fld>
            <a:endParaRPr lang="en-US" sz="1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 dirty="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6</a:t>
            </a:fld>
            <a:endParaRPr lang="en-US" sz="1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 dirty="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7</a:t>
            </a:fld>
            <a:endParaRPr lang="en-US" sz="1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 dirty="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8</a:t>
            </a:fld>
            <a:endParaRPr lang="en-US" sz="1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8" y="350838"/>
            <a:ext cx="7067550" cy="39751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730326" y="4520333"/>
            <a:ext cx="5583136" cy="4897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100" name="Нижний колонтитул 3"/>
          <p:cNvSpPr txBox="1">
            <a:spLocks noGrp="1"/>
          </p:cNvSpPr>
          <p:nvPr/>
        </p:nvSpPr>
        <p:spPr bwMode="auto">
          <a:xfrm>
            <a:off x="4720121" y="46843"/>
            <a:ext cx="1796741" cy="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800" dirty="0">
                <a:latin typeface="Arial" charset="0"/>
                <a:cs typeface="Arial" charset="0"/>
              </a:rPr>
              <a:t>MOS-ROS005-200600608-SS1wm-r_c</a:t>
            </a:r>
          </a:p>
        </p:txBody>
      </p:sp>
      <p:sp>
        <p:nvSpPr>
          <p:cNvPr id="4101" name="Номер слайда 4"/>
          <p:cNvSpPr txBox="1">
            <a:spLocks noGrp="1"/>
          </p:cNvSpPr>
          <p:nvPr/>
        </p:nvSpPr>
        <p:spPr bwMode="auto">
          <a:xfrm>
            <a:off x="5972322" y="9479139"/>
            <a:ext cx="544540" cy="1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7E85524-01F8-4A0B-9A08-502B053E5A6D}" type="slidenum">
              <a:rPr lang="en-US" sz="1200">
                <a:latin typeface="Arial" charset="0"/>
                <a:cs typeface="Arial" charset="0"/>
              </a:rPr>
              <a:pPr algn="r" eaLnBrk="1" hangingPunct="1"/>
              <a:t>9</a:t>
            </a:fld>
            <a:endParaRPr lang="en-US" sz="1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oleObject" Target="../embeddings/oleObject2.bin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oleObject" Target="../embeddings/oleObject11.bin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1.v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0" Type="http://schemas.openxmlformats.org/officeDocument/2006/relationships/tags" Target="../tags/tag112.xml"/><Relationship Id="rId4" Type="http://schemas.openxmlformats.org/officeDocument/2006/relationships/tags" Target="../tags/tag106.xml"/><Relationship Id="rId9" Type="http://schemas.openxmlformats.org/officeDocument/2006/relationships/tags" Target="../tags/tag11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oleObject" Target="../embeddings/oleObject12.bin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oleObject" Target="../embeddings/oleObject13.bin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oleObject" Target="../embeddings/oleObject14.bin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0" Type="http://schemas.openxmlformats.org/officeDocument/2006/relationships/tags" Target="../tags/tag142.xml"/><Relationship Id="rId4" Type="http://schemas.openxmlformats.org/officeDocument/2006/relationships/tags" Target="../tags/tag136.xml"/><Relationship Id="rId9" Type="http://schemas.openxmlformats.org/officeDocument/2006/relationships/tags" Target="../tags/tag14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oleObject" Target="../embeddings/oleObject3.bin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3.v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82.xml"/><Relationship Id="rId11" Type="http://schemas.openxmlformats.org/officeDocument/2006/relationships/oleObject" Target="../embeddings/oleObject16.bin"/><Relationship Id="rId5" Type="http://schemas.openxmlformats.org/officeDocument/2006/relationships/tags" Target="../tags/tag18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80.xml"/><Relationship Id="rId9" Type="http://schemas.openxmlformats.org/officeDocument/2006/relationships/tags" Target="../tags/tag18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oleObject" Target="../embeddings/oleObject4.bin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vmlDrawing" Target="../drawings/vmlDrawing4.v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oleObject" Target="../embeddings/oleObject5.bin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vmlDrawing" Target="../drawings/vmlDrawing5.v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oleObject" Target="../embeddings/oleObject6.bin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6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oleObject" Target="../embeddings/oleObject7.bin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vmlDrawing" Target="../drawings/vmlDrawing7.v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oleObject" Target="../embeddings/oleObject8.bin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74.xml"/><Relationship Id="rId1" Type="http://schemas.openxmlformats.org/officeDocument/2006/relationships/vmlDrawing" Target="../drawings/vmlDrawing8.v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oleObject" Target="../embeddings/oleObject9.bin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84.xml"/><Relationship Id="rId1" Type="http://schemas.openxmlformats.org/officeDocument/2006/relationships/vmlDrawing" Target="../drawings/vmlDrawing9.v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oleObject" Target="../embeddings/oleObject10.bin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94.xml"/><Relationship Id="rId1" Type="http://schemas.openxmlformats.org/officeDocument/2006/relationships/vmlDrawing" Target="../drawings/vmlDrawing10.v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0" Type="http://schemas.openxmlformats.org/officeDocument/2006/relationships/tags" Target="../tags/tag102.xml"/><Relationship Id="rId4" Type="http://schemas.openxmlformats.org/officeDocument/2006/relationships/tags" Target="../tags/tag96.xml"/><Relationship Id="rId9" Type="http://schemas.openxmlformats.org/officeDocument/2006/relationships/tags" Target="../tags/tag10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60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296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2923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2914654"/>
            <a:ext cx="6400800" cy="246221"/>
          </a:xfrm>
        </p:spPr>
        <p:txBody>
          <a:bodyPr/>
          <a:lstStyle>
            <a:lvl1pPr marL="0" indent="0" algn="ctr">
              <a:buNone/>
              <a:defRPr/>
            </a:lvl1pPr>
            <a:lvl2pPr marL="455456" indent="0" algn="ctr">
              <a:buNone/>
              <a:defRPr/>
            </a:lvl2pPr>
            <a:lvl3pPr marL="910937" indent="0" algn="ctr">
              <a:buNone/>
              <a:defRPr/>
            </a:lvl3pPr>
            <a:lvl4pPr marL="1366410" indent="0" algn="ctr">
              <a:buNone/>
              <a:defRPr/>
            </a:lvl4pPr>
            <a:lvl5pPr marL="1821879" indent="0" algn="ctr">
              <a:buNone/>
              <a:defRPr/>
            </a:lvl5pPr>
            <a:lvl6pPr marL="2277349" indent="0" algn="ctr">
              <a:buNone/>
              <a:defRPr/>
            </a:lvl6pPr>
            <a:lvl7pPr marL="2732824" indent="0" algn="ctr">
              <a:buNone/>
              <a:defRPr/>
            </a:lvl7pPr>
            <a:lvl8pPr marL="3188288" indent="0" algn="ctr">
              <a:buNone/>
              <a:defRPr/>
            </a:lvl8pPr>
            <a:lvl9pPr marL="364375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61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DFBE1-6935-4572-AD8F-A72B1A595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2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24016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60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512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86598" y="973962"/>
            <a:ext cx="4431983" cy="98192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1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C3FC-E878-4B0B-AE81-AD127702E3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2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14718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60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536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33851" y="176213"/>
            <a:ext cx="584775" cy="1714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51503" y="176213"/>
            <a:ext cx="2215991" cy="1714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1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54228-CDCC-4449-BDD4-4AC8F0A9AC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2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687564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60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560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38" y="176220"/>
            <a:ext cx="8793162" cy="2923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5417" y="973944"/>
            <a:ext cx="8793162" cy="246221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161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C76E2-0AA6-4396-B2B1-BF053D417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2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123833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584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22279" y="176213"/>
            <a:ext cx="8796337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9E6F2-5330-4358-ABA9-C5147649B6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965631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400" y="1598205"/>
            <a:ext cx="7771211" cy="2923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396" y="2915029"/>
            <a:ext cx="6401219" cy="446276"/>
          </a:xfrm>
        </p:spPr>
        <p:txBody>
          <a:bodyPr/>
          <a:lstStyle>
            <a:lvl1pPr marL="0" indent="0" algn="ctr">
              <a:buNone/>
              <a:defRPr/>
            </a:lvl1pPr>
            <a:lvl2pPr marL="413900" indent="0" algn="ctr">
              <a:buNone/>
              <a:defRPr/>
            </a:lvl2pPr>
            <a:lvl3pPr marL="827800" indent="0" algn="ctr">
              <a:buNone/>
              <a:defRPr/>
            </a:lvl3pPr>
            <a:lvl4pPr marL="1241698" indent="0" algn="ctr">
              <a:buNone/>
              <a:defRPr/>
            </a:lvl4pPr>
            <a:lvl5pPr marL="1655596" indent="0" algn="ctr">
              <a:buNone/>
              <a:defRPr/>
            </a:lvl5pPr>
            <a:lvl6pPr marL="2069491" indent="0" algn="ctr">
              <a:buNone/>
              <a:defRPr/>
            </a:lvl6pPr>
            <a:lvl7pPr marL="2483392" indent="0" algn="ctr">
              <a:buNone/>
              <a:defRPr/>
            </a:lvl7pPr>
            <a:lvl8pPr marL="2897293" indent="0" algn="ctr">
              <a:buNone/>
              <a:defRPr/>
            </a:lvl8pPr>
            <a:lvl9pPr marL="331119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43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72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745" y="3305581"/>
            <a:ext cx="7772609" cy="553998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745" y="3028581"/>
            <a:ext cx="7772609" cy="276999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900" indent="0">
              <a:buNone/>
              <a:defRPr sz="1600"/>
            </a:lvl2pPr>
            <a:lvl3pPr marL="827800" indent="0">
              <a:buNone/>
              <a:defRPr sz="1500"/>
            </a:lvl3pPr>
            <a:lvl4pPr marL="1241698" indent="0">
              <a:buNone/>
              <a:defRPr sz="1300"/>
            </a:lvl4pPr>
            <a:lvl5pPr marL="1655596" indent="0">
              <a:buNone/>
              <a:defRPr sz="1300"/>
            </a:lvl5pPr>
            <a:lvl6pPr marL="2069491" indent="0">
              <a:buNone/>
              <a:defRPr sz="1300"/>
            </a:lvl6pPr>
            <a:lvl7pPr marL="2483392" indent="0">
              <a:buNone/>
              <a:defRPr sz="1300"/>
            </a:lvl7pPr>
            <a:lvl8pPr marL="2897293" indent="0">
              <a:buNone/>
              <a:defRPr sz="1300"/>
            </a:lvl8pPr>
            <a:lvl9pPr marL="331119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89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815" y="973558"/>
            <a:ext cx="4329456" cy="15081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89496" y="973558"/>
            <a:ext cx="4329455" cy="15081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97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36" y="205968"/>
            <a:ext cx="8229739" cy="2923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152" y="1292285"/>
            <a:ext cx="4040079" cy="33855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00" indent="0">
              <a:buNone/>
              <a:defRPr sz="1800" b="1"/>
            </a:lvl2pPr>
            <a:lvl3pPr marL="827800" indent="0">
              <a:buNone/>
              <a:defRPr sz="1600" b="1"/>
            </a:lvl3pPr>
            <a:lvl4pPr marL="1241698" indent="0">
              <a:buNone/>
              <a:defRPr sz="1500" b="1"/>
            </a:lvl4pPr>
            <a:lvl5pPr marL="1655596" indent="0">
              <a:buNone/>
              <a:defRPr sz="1500" b="1"/>
            </a:lvl5pPr>
            <a:lvl6pPr marL="2069491" indent="0">
              <a:buNone/>
              <a:defRPr sz="1500" b="1"/>
            </a:lvl6pPr>
            <a:lvl7pPr marL="2483392" indent="0">
              <a:buNone/>
              <a:defRPr sz="1500" b="1"/>
            </a:lvl7pPr>
            <a:lvl8pPr marL="2897293" indent="0">
              <a:buNone/>
              <a:defRPr sz="1500" b="1"/>
            </a:lvl8pPr>
            <a:lvl9pPr marL="331119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152" y="1630847"/>
            <a:ext cx="4040079" cy="132343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94" y="1292285"/>
            <a:ext cx="4041477" cy="33855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00" indent="0">
              <a:buNone/>
              <a:defRPr sz="1800" b="1"/>
            </a:lvl2pPr>
            <a:lvl3pPr marL="827800" indent="0">
              <a:buNone/>
              <a:defRPr sz="1600" b="1"/>
            </a:lvl3pPr>
            <a:lvl4pPr marL="1241698" indent="0">
              <a:buNone/>
              <a:defRPr sz="1500" b="1"/>
            </a:lvl4pPr>
            <a:lvl5pPr marL="1655596" indent="0">
              <a:buNone/>
              <a:defRPr sz="1500" b="1"/>
            </a:lvl5pPr>
            <a:lvl6pPr marL="2069491" indent="0">
              <a:buNone/>
              <a:defRPr sz="1500" b="1"/>
            </a:lvl6pPr>
            <a:lvl7pPr marL="2483392" indent="0">
              <a:buNone/>
              <a:defRPr sz="1500" b="1"/>
            </a:lvl7pPr>
            <a:lvl8pPr marL="2897293" indent="0">
              <a:buNone/>
              <a:defRPr sz="1500" b="1"/>
            </a:lvl8pPr>
            <a:lvl9pPr marL="331119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94" y="1630847"/>
            <a:ext cx="4041477" cy="132343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50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6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60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320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1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DFBC-567F-4842-BA84-B1A2B4C73F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2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36932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20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37" y="798982"/>
            <a:ext cx="3008391" cy="2769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562" y="204856"/>
            <a:ext cx="5112308" cy="1738938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137" y="1075972"/>
            <a:ext cx="3008391" cy="200055"/>
          </a:xfrm>
        </p:spPr>
        <p:txBody>
          <a:bodyPr/>
          <a:lstStyle>
            <a:lvl1pPr marL="0" indent="0">
              <a:buNone/>
              <a:defRPr sz="1300"/>
            </a:lvl1pPr>
            <a:lvl2pPr marL="413900" indent="0">
              <a:buNone/>
              <a:defRPr sz="1100"/>
            </a:lvl2pPr>
            <a:lvl3pPr marL="827800" indent="0">
              <a:buNone/>
              <a:defRPr sz="900"/>
            </a:lvl3pPr>
            <a:lvl4pPr marL="1241698" indent="0">
              <a:buNone/>
              <a:defRPr sz="800"/>
            </a:lvl4pPr>
            <a:lvl5pPr marL="1655596" indent="0">
              <a:buNone/>
              <a:defRPr sz="800"/>
            </a:lvl5pPr>
            <a:lvl6pPr marL="2069491" indent="0">
              <a:buNone/>
              <a:defRPr sz="800"/>
            </a:lvl6pPr>
            <a:lvl7pPr marL="2483392" indent="0">
              <a:buNone/>
              <a:defRPr sz="800"/>
            </a:lvl7pPr>
            <a:lvl8pPr marL="2897293" indent="0">
              <a:buNone/>
              <a:defRPr sz="800"/>
            </a:lvl8pPr>
            <a:lvl9pPr marL="331119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82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81" y="3748899"/>
            <a:ext cx="5486959" cy="2769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81" y="459201"/>
            <a:ext cx="5486959" cy="446276"/>
          </a:xfrm>
        </p:spPr>
        <p:txBody>
          <a:bodyPr/>
          <a:lstStyle>
            <a:lvl1pPr marL="0" indent="0">
              <a:buNone/>
              <a:defRPr sz="2900"/>
            </a:lvl1pPr>
            <a:lvl2pPr marL="413900" indent="0">
              <a:buNone/>
              <a:defRPr sz="2600"/>
            </a:lvl2pPr>
            <a:lvl3pPr marL="827800" indent="0">
              <a:buNone/>
              <a:defRPr sz="2200"/>
            </a:lvl3pPr>
            <a:lvl4pPr marL="1241698" indent="0">
              <a:buNone/>
              <a:defRPr sz="1800"/>
            </a:lvl4pPr>
            <a:lvl5pPr marL="1655596" indent="0">
              <a:buNone/>
              <a:defRPr sz="1800"/>
            </a:lvl5pPr>
            <a:lvl6pPr marL="2069491" indent="0">
              <a:buNone/>
              <a:defRPr sz="1800"/>
            </a:lvl6pPr>
            <a:lvl7pPr marL="2483392" indent="0">
              <a:buNone/>
              <a:defRPr sz="1800"/>
            </a:lvl7pPr>
            <a:lvl8pPr marL="2897293" indent="0">
              <a:buNone/>
              <a:defRPr sz="1800"/>
            </a:lvl8pPr>
            <a:lvl9pPr marL="3311191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81" y="4025887"/>
            <a:ext cx="5486959" cy="200055"/>
          </a:xfrm>
        </p:spPr>
        <p:txBody>
          <a:bodyPr/>
          <a:lstStyle>
            <a:lvl1pPr marL="0" indent="0">
              <a:buNone/>
              <a:defRPr sz="1300"/>
            </a:lvl1pPr>
            <a:lvl2pPr marL="413900" indent="0">
              <a:buNone/>
              <a:defRPr sz="1100"/>
            </a:lvl2pPr>
            <a:lvl3pPr marL="827800" indent="0">
              <a:buNone/>
              <a:defRPr sz="900"/>
            </a:lvl3pPr>
            <a:lvl4pPr marL="1241698" indent="0">
              <a:buNone/>
              <a:defRPr sz="800"/>
            </a:lvl4pPr>
            <a:lvl5pPr marL="1655596" indent="0">
              <a:buNone/>
              <a:defRPr sz="800"/>
            </a:lvl5pPr>
            <a:lvl6pPr marL="2069491" indent="0">
              <a:buNone/>
              <a:defRPr sz="800"/>
            </a:lvl6pPr>
            <a:lvl7pPr marL="2483392" indent="0">
              <a:buNone/>
              <a:defRPr sz="800"/>
            </a:lvl7pPr>
            <a:lvl8pPr marL="2897293" indent="0">
              <a:buNone/>
              <a:defRPr sz="800"/>
            </a:lvl8pPr>
            <a:lvl9pPr marL="331119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96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55847" y="973570"/>
            <a:ext cx="5663089" cy="133933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7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34159" y="176703"/>
            <a:ext cx="584775" cy="17703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07898" y="176703"/>
            <a:ext cx="3477875" cy="17703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38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990" y="-16883"/>
            <a:ext cx="9146796" cy="181205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2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9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6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5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8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2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2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1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2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7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8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8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7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8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2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8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3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3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7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41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6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3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8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8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8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41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7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5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8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5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7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2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9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2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7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2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7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3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2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6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1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1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1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8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9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8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4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6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6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6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8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6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2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025" y="-15750"/>
            <a:ext cx="2611373" cy="180079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2503" tIns="46256" rIns="92503" bIns="46256"/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966" y="-20256"/>
            <a:ext cx="9174755" cy="19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779" tIns="41395" rIns="82779" bIns="413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>
              <a:solidFill>
                <a:srgbClr val="000000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198" y="4962296"/>
            <a:ext cx="9141203" cy="19808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102111" tIns="51059" rIns="102111" bIns="51059" anchor="ctr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61 h 164"/>
                <a:gd name="T4" fmla="*/ 1612 w 1612"/>
                <a:gd name="T5" fmla="*/ 16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102179" tIns="51094" rIns="102179" bIns="51094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125819" y="407433"/>
            <a:ext cx="8793114" cy="4715813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9111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20613" indent="-820613" defTabSz="911149" fontAlgn="auto">
                <a:spcBef>
                  <a:spcPts val="0"/>
                </a:spcBef>
                <a:spcAft>
                  <a:spcPts val="0"/>
                </a:spcAft>
                <a:tabLst>
                  <a:tab pos="730073" algn="r"/>
                </a:tabLst>
                <a:defRPr/>
              </a:pPr>
              <a:r>
                <a:rPr lang="ru-RU" sz="1200">
                  <a:solidFill>
                    <a:srgbClr val="000000"/>
                  </a:solidFill>
                </a:rPr>
                <a:t>	</a:t>
              </a:r>
              <a:r>
                <a:rPr lang="en-US" sz="1200">
                  <a:solidFill>
                    <a:srgbClr val="000000"/>
                  </a:solidFill>
                </a:rPr>
                <a:t>*</a:t>
              </a:r>
              <a:r>
                <a:rPr lang="ru-RU" sz="1200">
                  <a:solidFill>
                    <a:srgbClr val="000000"/>
                  </a:solidFill>
                </a:rPr>
                <a:t>	Сноска</a:t>
              </a:r>
              <a:endParaRPr lang="en-US" sz="1200">
                <a:solidFill>
                  <a:srgbClr val="000000"/>
                </a:solidFill>
              </a:endParaRPr>
            </a:p>
            <a:p>
              <a:pPr marL="820613" indent="-820613" defTabSz="911149" fontAlgn="auto">
                <a:spcBef>
                  <a:spcPct val="20000"/>
                </a:spcBef>
                <a:spcAft>
                  <a:spcPts val="0"/>
                </a:spcAft>
                <a:tabLst>
                  <a:tab pos="730073" algn="r"/>
                </a:tabLst>
                <a:defRPr/>
              </a:pPr>
              <a:r>
                <a:rPr 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sz="1200">
                  <a:solidFill>
                    <a:srgbClr val="000000"/>
                  </a:solidFill>
                </a:rPr>
                <a:t>:</a:t>
              </a:r>
              <a:r>
                <a:rPr lang="ru-RU" sz="1200">
                  <a:solidFill>
                    <a:srgbClr val="000000"/>
                  </a:solidFill>
                </a:rPr>
                <a:t>	Источник</a:t>
              </a:r>
              <a:endParaRPr 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614" y="2063006"/>
            <a:ext cx="172964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93" y="3216637"/>
            <a:ext cx="97622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159" name="Rectangle 38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6995" y="9"/>
          <a:ext cx="150979" cy="121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368" name="think-cell Slide" r:id="rId11" imgW="0" imgH="0" progId="TCLayout.ActiveDocument.1">
                  <p:embed/>
                </p:oleObj>
              </mc:Choice>
              <mc:Fallback>
                <p:oleObj name="think-cell Slide" r:id="rId11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5" y="9"/>
                        <a:ext cx="150979" cy="121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648" y="176719"/>
            <a:ext cx="8797307" cy="1738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29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648" y="176719"/>
            <a:ext cx="8797307" cy="1738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08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3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52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8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60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344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97398"/>
            <a:ext cx="77724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456" indent="0">
              <a:buNone/>
              <a:defRPr sz="1800"/>
            </a:lvl2pPr>
            <a:lvl3pPr marL="910937" indent="0">
              <a:buNone/>
              <a:defRPr sz="1600"/>
            </a:lvl3pPr>
            <a:lvl4pPr marL="1366410" indent="0">
              <a:buNone/>
              <a:defRPr sz="1400"/>
            </a:lvl4pPr>
            <a:lvl5pPr marL="1821879" indent="0">
              <a:buNone/>
              <a:defRPr sz="1400"/>
            </a:lvl5pPr>
            <a:lvl6pPr marL="2277349" indent="0">
              <a:buNone/>
              <a:defRPr sz="1400"/>
            </a:lvl6pPr>
            <a:lvl7pPr marL="2732824" indent="0">
              <a:buNone/>
              <a:defRPr sz="1400"/>
            </a:lvl7pPr>
            <a:lvl8pPr marL="3188288" indent="0">
              <a:buNone/>
              <a:defRPr sz="1400"/>
            </a:lvl8pPr>
            <a:lvl9pPr marL="3643758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1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E372-72F8-44C0-93C9-C329935939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2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108437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16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55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33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394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61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08" indent="0">
              <a:buNone/>
              <a:defRPr sz="2800"/>
            </a:lvl2pPr>
            <a:lvl3pPr marL="914012" indent="0">
              <a:buNone/>
              <a:defRPr sz="2400"/>
            </a:lvl3pPr>
            <a:lvl4pPr marL="1371020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7" indent="0">
              <a:buNone/>
              <a:defRPr sz="2000"/>
            </a:lvl7pPr>
            <a:lvl8pPr marL="3199044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99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43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8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6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9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0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1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2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3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4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5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6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7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8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9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60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61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368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458" y="973966"/>
            <a:ext cx="4319587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97441" y="973966"/>
            <a:ext cx="4321175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2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1960-EB27-451F-8735-C74ED7875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3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86763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8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9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0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1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2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3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4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5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6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7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8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9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60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61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62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63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92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923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261825"/>
            <a:ext cx="4040188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56" indent="0">
              <a:buNone/>
              <a:defRPr sz="2000" b="1"/>
            </a:lvl2pPr>
            <a:lvl3pPr marL="910937" indent="0">
              <a:buNone/>
              <a:defRPr sz="1800" b="1"/>
            </a:lvl3pPr>
            <a:lvl4pPr marL="1366410" indent="0">
              <a:buNone/>
              <a:defRPr sz="1600" b="1"/>
            </a:lvl4pPr>
            <a:lvl5pPr marL="1821879" indent="0">
              <a:buNone/>
              <a:defRPr sz="1600" b="1"/>
            </a:lvl5pPr>
            <a:lvl6pPr marL="2277349" indent="0">
              <a:buNone/>
              <a:defRPr sz="1600" b="1"/>
            </a:lvl6pPr>
            <a:lvl7pPr marL="2732824" indent="0">
              <a:buNone/>
              <a:defRPr sz="1600" b="1"/>
            </a:lvl7pPr>
            <a:lvl8pPr marL="3188288" indent="0">
              <a:buNone/>
              <a:defRPr sz="1600" b="1"/>
            </a:lvl8pPr>
            <a:lvl9pPr marL="364375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0" y="1261825"/>
            <a:ext cx="4041775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56" indent="0">
              <a:buNone/>
              <a:defRPr sz="2000" b="1"/>
            </a:lvl2pPr>
            <a:lvl3pPr marL="910937" indent="0">
              <a:buNone/>
              <a:defRPr sz="1800" b="1"/>
            </a:lvl3pPr>
            <a:lvl4pPr marL="1366410" indent="0">
              <a:buNone/>
              <a:defRPr sz="1600" b="1"/>
            </a:lvl4pPr>
            <a:lvl5pPr marL="1821879" indent="0">
              <a:buNone/>
              <a:defRPr sz="1600" b="1"/>
            </a:lvl5pPr>
            <a:lvl6pPr marL="2277349" indent="0">
              <a:buNone/>
              <a:defRPr sz="1600" b="1"/>
            </a:lvl6pPr>
            <a:lvl7pPr marL="2732824" indent="0">
              <a:buNone/>
              <a:defRPr sz="1600" b="1"/>
            </a:lvl7pPr>
            <a:lvl8pPr marL="3188288" indent="0">
              <a:buNone/>
              <a:defRPr sz="1600" b="1"/>
            </a:lvl8pPr>
            <a:lvl9pPr marL="364375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70" y="1631156"/>
            <a:ext cx="4041775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4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64294-FF8F-455A-A144-73E49A4F4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5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39070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16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61445-558A-4D6B-914E-CF476B0AF8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83279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3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48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49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0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1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2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3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5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6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7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8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40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64F7B-D345-4E07-8A62-5704BB4DB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0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14517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6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9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0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1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2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3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4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5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6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7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8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9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60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61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464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45" y="768551"/>
            <a:ext cx="3008313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18"/>
            <a:ext cx="5111750" cy="1908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45" y="1076325"/>
            <a:ext cx="300831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5456" indent="0">
              <a:buNone/>
              <a:defRPr sz="1200"/>
            </a:lvl2pPr>
            <a:lvl3pPr marL="910937" indent="0">
              <a:buNone/>
              <a:defRPr sz="1000"/>
            </a:lvl3pPr>
            <a:lvl4pPr marL="1366410" indent="0">
              <a:buNone/>
              <a:defRPr sz="900"/>
            </a:lvl4pPr>
            <a:lvl5pPr marL="1821879" indent="0">
              <a:buNone/>
              <a:defRPr sz="900"/>
            </a:lvl5pPr>
            <a:lvl6pPr marL="2277349" indent="0">
              <a:buNone/>
              <a:defRPr sz="900"/>
            </a:lvl6pPr>
            <a:lvl7pPr marL="2732824" indent="0">
              <a:buNone/>
              <a:defRPr sz="900"/>
            </a:lvl7pPr>
            <a:lvl8pPr marL="3188288" indent="0">
              <a:buNone/>
              <a:defRPr sz="900"/>
            </a:lvl8pPr>
            <a:lvl9pPr marL="364375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2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F140-B81C-4356-8844-40EEF5CD6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3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36612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6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7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9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0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1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52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53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54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5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grpSp>
        <p:nvGrpSpPr>
          <p:cNvPr id="156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57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8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9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60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61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488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717727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614"/>
            <a:ext cx="54864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5456" indent="0">
              <a:buNone/>
              <a:defRPr sz="2800"/>
            </a:lvl2pPr>
            <a:lvl3pPr marL="910937" indent="0">
              <a:buNone/>
              <a:defRPr sz="2400"/>
            </a:lvl3pPr>
            <a:lvl4pPr marL="1366410" indent="0">
              <a:buNone/>
              <a:defRPr sz="2000"/>
            </a:lvl4pPr>
            <a:lvl5pPr marL="1821879" indent="0">
              <a:buNone/>
              <a:defRPr sz="2000"/>
            </a:lvl5pPr>
            <a:lvl6pPr marL="2277349" indent="0">
              <a:buNone/>
              <a:defRPr sz="2000"/>
            </a:lvl6pPr>
            <a:lvl7pPr marL="2732824" indent="0">
              <a:buNone/>
              <a:defRPr sz="2000"/>
            </a:lvl7pPr>
            <a:lvl8pPr marL="3188288" indent="0">
              <a:buNone/>
              <a:defRPr sz="2000"/>
            </a:lvl8pPr>
            <a:lvl9pPr marL="3643758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5456" indent="0">
              <a:buNone/>
              <a:defRPr sz="1200"/>
            </a:lvl2pPr>
            <a:lvl3pPr marL="910937" indent="0">
              <a:buNone/>
              <a:defRPr sz="1000"/>
            </a:lvl3pPr>
            <a:lvl4pPr marL="1366410" indent="0">
              <a:buNone/>
              <a:defRPr sz="900"/>
            </a:lvl4pPr>
            <a:lvl5pPr marL="1821879" indent="0">
              <a:buNone/>
              <a:defRPr sz="900"/>
            </a:lvl5pPr>
            <a:lvl6pPr marL="2277349" indent="0">
              <a:buNone/>
              <a:defRPr sz="900"/>
            </a:lvl6pPr>
            <a:lvl7pPr marL="2732824" indent="0">
              <a:buNone/>
              <a:defRPr sz="900"/>
            </a:lvl7pPr>
            <a:lvl8pPr marL="3188288" indent="0">
              <a:buNone/>
              <a:defRPr sz="900"/>
            </a:lvl8pPr>
            <a:lvl9pPr marL="364375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2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FF4B1-A39F-4AA9-8536-4B13343964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3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8251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26" Type="http://schemas.openxmlformats.org/officeDocument/2006/relationships/tags" Target="../tags/tag1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23" Type="http://schemas.openxmlformats.org/officeDocument/2006/relationships/tags" Target="../tags/tag9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tags" Target="../tags/tag8.xml"/><Relationship Id="rId27" Type="http://schemas.openxmlformats.org/officeDocument/2006/relationships/tags" Target="../tags/tag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ags" Target="../tags/tag146.xml"/><Relationship Id="rId26" Type="http://schemas.openxmlformats.org/officeDocument/2006/relationships/tags" Target="../tags/tag154.xml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149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ags" Target="../tags/tag145.xml"/><Relationship Id="rId25" Type="http://schemas.openxmlformats.org/officeDocument/2006/relationships/tags" Target="../tags/tag153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152.xml"/><Relationship Id="rId5" Type="http://schemas.openxmlformats.org/officeDocument/2006/relationships/slideLayout" Target="../slideLayouts/slideLayout18.xml"/><Relationship Id="rId15" Type="http://schemas.openxmlformats.org/officeDocument/2006/relationships/vmlDrawing" Target="../drawings/vmlDrawing15.vml"/><Relationship Id="rId23" Type="http://schemas.openxmlformats.org/officeDocument/2006/relationships/tags" Target="../tags/tag151.xml"/><Relationship Id="rId28" Type="http://schemas.openxmlformats.org/officeDocument/2006/relationships/oleObject" Target="../embeddings/oleObject15.bin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147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Relationship Id="rId22" Type="http://schemas.openxmlformats.org/officeDocument/2006/relationships/tags" Target="../tags/tag150.xml"/><Relationship Id="rId27" Type="http://schemas.openxmlformats.org/officeDocument/2006/relationships/tags" Target="../tags/tag1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43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-6350" y="-16669"/>
            <a:ext cx="9145588" cy="180975"/>
            <a:chOff x="-4" y="-14"/>
            <a:chExt cx="5646" cy="149"/>
          </a:xfrm>
        </p:grpSpPr>
        <p:sp>
          <p:nvSpPr>
            <p:cNvPr id="13330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31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32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33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34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35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36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37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38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39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40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41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42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43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44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45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46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47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48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49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50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51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52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53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54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55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56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57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58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59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60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61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62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63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64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65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66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67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68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69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70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71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72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73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74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75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76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77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78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79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80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81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82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83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84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85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86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87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88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89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90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91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92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93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94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95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96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97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98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99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00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01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02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03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04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05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06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07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08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09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10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11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12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13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14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15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16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17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18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19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20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21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22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23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24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25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26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27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28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29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30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31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32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33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34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35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36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37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38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39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40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41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42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43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44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45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46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47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48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49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50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51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52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53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54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55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56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57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58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59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60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61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62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63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64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65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66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67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68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69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70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71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72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73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74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03" tIns="46098" rIns="92203" bIns="46098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3315" name="Freeform 35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6534150" y="-15446"/>
            <a:ext cx="2611438" cy="17978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8" tIns="46293" rIns="92588" bIns="46293"/>
          <a:lstStyle/>
          <a:p>
            <a:endParaRPr lang="ru-RU"/>
          </a:p>
        </p:txBody>
      </p:sp>
      <p:sp>
        <p:nvSpPr>
          <p:cNvPr id="13316" name="AutoShape 196"/>
          <p:cNvSpPr>
            <a:spLocks noChangeAspect="1" noChangeArrowheads="1" noTextEdit="1"/>
          </p:cNvSpPr>
          <p:nvPr>
            <p:custDataLst>
              <p:tags r:id="rId18"/>
            </p:custDataLst>
          </p:nvPr>
        </p:nvSpPr>
        <p:spPr bwMode="auto">
          <a:xfrm>
            <a:off x="-6307" y="-20235"/>
            <a:ext cx="9174163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0" tIns="45546" rIns="91090" bIns="45546"/>
          <a:lstStyle/>
          <a:p>
            <a:endParaRPr lang="ru-RU"/>
          </a:p>
        </p:txBody>
      </p:sp>
      <p:grpSp>
        <p:nvGrpSpPr>
          <p:cNvPr id="13317" name="Group 35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4805" y="4962557"/>
            <a:ext cx="9140825" cy="197644"/>
            <a:chOff x="3" y="4085"/>
            <a:chExt cx="5643" cy="163"/>
          </a:xfrm>
        </p:grpSpPr>
        <p:sp>
          <p:nvSpPr>
            <p:cNvPr id="13328" name="Rectangle 36"/>
            <p:cNvSpPr>
              <a:spLocks noChangeArrowheads="1"/>
            </p:cNvSpPr>
            <p:nvPr userDrawn="1">
              <p:custDataLst>
                <p:tags r:id="rId27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203" tIns="46098" rIns="92203" bIns="46098" anchor="ctr"/>
            <a:lstStyle/>
            <a:p>
              <a:pPr defTabSz="928492"/>
              <a:endParaRPr lang="ru-RU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29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2 h 164"/>
                <a:gd name="T4" fmla="*/ 1612 w 1612"/>
                <a:gd name="T5" fmla="*/ 13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2939" tIns="46470" rIns="92939" bIns="46470"/>
            <a:lstStyle/>
            <a:p>
              <a:endParaRPr lang="ru-RU"/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auto">
          <a:xfrm>
            <a:off x="7010400" y="4995894"/>
            <a:ext cx="1905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C4AFA9A-C296-4238-9560-00839A3049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319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 bwMode="auto">
          <a:xfrm>
            <a:off x="122238" y="176220"/>
            <a:ext cx="879316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idx="1"/>
            <p:custDataLst>
              <p:tags r:id="rId22"/>
            </p:custDataLst>
          </p:nvPr>
        </p:nvSpPr>
        <p:spPr bwMode="auto">
          <a:xfrm>
            <a:off x="125417" y="973934"/>
            <a:ext cx="879316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3321" name="McK Slide Elements"/>
          <p:cNvGrpSpPr>
            <a:grpSpLocks/>
          </p:cNvGrpSpPr>
          <p:nvPr/>
        </p:nvGrpSpPr>
        <p:grpSpPr bwMode="auto">
          <a:xfrm>
            <a:off x="125417" y="407194"/>
            <a:ext cx="8793162" cy="4716066"/>
            <a:chOff x="77" y="335"/>
            <a:chExt cx="5429" cy="3882"/>
          </a:xfrm>
        </p:grpSpPr>
        <p:sp>
          <p:nvSpPr>
            <p:cNvPr id="1038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039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200" dirty="0" smtClean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200" dirty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4" name="Working Draft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8208590" y="2063029"/>
            <a:ext cx="1729641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5" name="Printed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8585247" y="3216147"/>
            <a:ext cx="976229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sp>
        <p:nvSpPr>
          <p:cNvPr id="2" name="doc id"/>
          <p:cNvSpPr>
            <a:spLocks noGrp="1" noChangeArrowheads="1"/>
          </p:cNvSpPr>
          <p:nvPr>
            <p:ph type="ftr" sz="quarter" idx="3"/>
            <p:custDataLst>
              <p:tags r:id="rId25"/>
            </p:custDataLst>
          </p:nvPr>
        </p:nvSpPr>
        <p:spPr bwMode="auto">
          <a:xfrm>
            <a:off x="150824" y="27421"/>
            <a:ext cx="18065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  <p:graphicFrame>
        <p:nvGraphicFramePr>
          <p:cNvPr id="13325" name="AutoShape 218"/>
          <p:cNvGraphicFramePr>
            <a:graphicFrameLocks/>
          </p:cNvGraphicFramePr>
          <p:nvPr>
            <p:custDataLst>
              <p:tags r:id="rId26"/>
            </p:custDataLst>
          </p:nvPr>
        </p:nvGraphicFramePr>
        <p:xfrm>
          <a:off x="1593" y="4"/>
          <a:ext cx="161925" cy="12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7" name="think-cell Slide" r:id="rId28" imgW="0" imgH="0" progId="TCLayout.ActiveDocument.1">
                  <p:embed/>
                </p:oleObj>
              </mc:Choice>
              <mc:Fallback>
                <p:oleObj name="think-cell Slide" r:id="rId28" imgW="0" imgH="0" progId="TCLayout.ActiveDocument.1">
                  <p:embed/>
                  <p:pic>
                    <p:nvPicPr>
                      <p:cNvPr id="0" name="AutoShape 21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4"/>
                        <a:ext cx="161925" cy="12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6543" r:id="rId1"/>
    <p:sldLayoutId id="2147486544" r:id="rId2"/>
    <p:sldLayoutId id="2147486545" r:id="rId3"/>
    <p:sldLayoutId id="2147486546" r:id="rId4"/>
    <p:sldLayoutId id="2147486547" r:id="rId5"/>
    <p:sldLayoutId id="2147486548" r:id="rId6"/>
    <p:sldLayoutId id="2147486549" r:id="rId7"/>
    <p:sldLayoutId id="2147486550" r:id="rId8"/>
    <p:sldLayoutId id="2147486551" r:id="rId9"/>
    <p:sldLayoutId id="2147486552" r:id="rId10"/>
    <p:sldLayoutId id="2147486553" r:id="rId11"/>
    <p:sldLayoutId id="2147486554" r:id="rId12"/>
    <p:sldLayoutId id="2147486555" r:id="rId13"/>
  </p:sldLayoutIdLst>
  <p:hf sldNum="0" hdr="0" ftr="0" dt="0"/>
  <p:txStyles>
    <p:titleStyle>
      <a:lvl1pPr algn="l" defTabSz="90792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0792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0792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0792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0792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5456" algn="l" defTabSz="909357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0937" algn="l" defTabSz="909357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66410" algn="l" defTabSz="909357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1879" algn="l" defTabSz="909357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6402" indent="-346402" algn="l" defTabSz="907928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5522" indent="-143938" algn="l" defTabSz="907928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298955" indent="-150272" algn="l" defTabSz="907928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38144" indent="-136036" algn="l" defTabSz="907928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90011" indent="-148685" algn="l" defTabSz="907928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46961" indent="-150246" algn="l" defTabSz="909357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502408" indent="-150246" algn="l" defTabSz="909357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57880" indent="-150246" algn="l" defTabSz="909357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13358" indent="-150246" algn="l" defTabSz="909357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0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56" algn="l" defTabSz="910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37" algn="l" defTabSz="910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10" algn="l" defTabSz="910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879" algn="l" defTabSz="910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349" algn="l" defTabSz="910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824" algn="l" defTabSz="910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288" algn="l" defTabSz="910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758" algn="l" defTabSz="910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343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-6990" y="-16883"/>
            <a:ext cx="9146796" cy="181205"/>
            <a:chOff x="-4" y="-14"/>
            <a:chExt cx="5646" cy="149"/>
          </a:xfrm>
        </p:grpSpPr>
        <p:sp>
          <p:nvSpPr>
            <p:cNvPr id="104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3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9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6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6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7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2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3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5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1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3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6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8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6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6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6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8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2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7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7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2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4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6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41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8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4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7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9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7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7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41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6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0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5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7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5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6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3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1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8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3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6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3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6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4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8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2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1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3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1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1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7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8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8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4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3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5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6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8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6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7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7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7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7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1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18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Freeform 35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6534025" y="-15750"/>
            <a:ext cx="2611373" cy="180079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84095" tIns="42054" rIns="84095" bIns="4205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AutoShape 196"/>
          <p:cNvSpPr>
            <a:spLocks noChangeAspect="1" noChangeArrowheads="1" noTextEdit="1"/>
          </p:cNvSpPr>
          <p:nvPr>
            <p:custDataLst>
              <p:tags r:id="rId18"/>
            </p:custDataLst>
          </p:nvPr>
        </p:nvSpPr>
        <p:spPr bwMode="auto">
          <a:xfrm>
            <a:off x="-6966" y="-20256"/>
            <a:ext cx="9174755" cy="19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779" tIns="41395" rIns="82779" bIns="413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31" name="Group 35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4198" y="4962296"/>
            <a:ext cx="9141203" cy="198087"/>
            <a:chOff x="3" y="4085"/>
            <a:chExt cx="5643" cy="163"/>
          </a:xfrm>
        </p:grpSpPr>
        <p:sp>
          <p:nvSpPr>
            <p:cNvPr id="1040" name="Rectangle 36"/>
            <p:cNvSpPr>
              <a:spLocks noChangeArrowheads="1"/>
            </p:cNvSpPr>
            <p:nvPr userDrawn="1">
              <p:custDataLst>
                <p:tags r:id="rId27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102186" tIns="51096" rIns="102186" bIns="51096" anchor="ctr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041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56 h 164"/>
                <a:gd name="T4" fmla="*/ 1612 w 1612"/>
                <a:gd name="T5" fmla="*/ 156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2891" tIns="46449" rIns="92891" bIns="46449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auto">
          <a:xfrm>
            <a:off x="7010727" y="4996064"/>
            <a:ext cx="190401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89576AD-9E96-4D29-BD87-D7E1B0AE1714}" type="slidenum">
              <a:rPr lang="ru-RU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 bwMode="auto">
          <a:xfrm>
            <a:off x="121623" y="176718"/>
            <a:ext cx="879311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idx="1"/>
            <p:custDataLst>
              <p:tags r:id="rId22"/>
            </p:custDataLst>
          </p:nvPr>
        </p:nvSpPr>
        <p:spPr bwMode="auto">
          <a:xfrm>
            <a:off x="125819" y="973569"/>
            <a:ext cx="8793114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035" name="McK Slide Elements"/>
          <p:cNvGrpSpPr>
            <a:grpSpLocks/>
          </p:cNvGrpSpPr>
          <p:nvPr/>
        </p:nvGrpSpPr>
        <p:grpSpPr bwMode="auto">
          <a:xfrm>
            <a:off x="125819" y="407433"/>
            <a:ext cx="8793114" cy="4715813"/>
            <a:chOff x="77" y="335"/>
            <a:chExt cx="5429" cy="3882"/>
          </a:xfrm>
        </p:grpSpPr>
        <p:sp>
          <p:nvSpPr>
            <p:cNvPr id="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9111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5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883"/>
              <a:ext cx="5145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20613" indent="-820613" defTabSz="911149" fontAlgn="auto">
                <a:spcBef>
                  <a:spcPts val="0"/>
                </a:spcBef>
                <a:spcAft>
                  <a:spcPts val="0"/>
                </a:spcAft>
                <a:tabLst>
                  <a:tab pos="730073" algn="r"/>
                </a:tabLst>
                <a:defRPr/>
              </a:pPr>
              <a:r>
                <a:rPr lang="ru-RU" sz="1200">
                  <a:solidFill>
                    <a:srgbClr val="000000"/>
                  </a:solidFill>
                </a:rPr>
                <a:t>	</a:t>
              </a:r>
              <a:r>
                <a:rPr lang="en-US" sz="1200">
                  <a:solidFill>
                    <a:srgbClr val="000000"/>
                  </a:solidFill>
                </a:rPr>
                <a:t>*</a:t>
              </a:r>
              <a:r>
                <a:rPr lang="ru-RU" sz="1200">
                  <a:solidFill>
                    <a:srgbClr val="000000"/>
                  </a:solidFill>
                </a:rPr>
                <a:t>	Сноска</a:t>
              </a:r>
              <a:endParaRPr lang="en-US" sz="1200">
                <a:solidFill>
                  <a:srgbClr val="000000"/>
                </a:solidFill>
              </a:endParaRPr>
            </a:p>
            <a:p>
              <a:pPr marL="820613" indent="-820613" defTabSz="911149" fontAlgn="auto">
                <a:spcBef>
                  <a:spcPct val="20000"/>
                </a:spcBef>
                <a:spcAft>
                  <a:spcPts val="0"/>
                </a:spcAft>
                <a:tabLst>
                  <a:tab pos="730073" algn="r"/>
                </a:tabLst>
                <a:defRPr/>
              </a:pPr>
              <a:r>
                <a:rPr 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sz="1200">
                  <a:solidFill>
                    <a:srgbClr val="000000"/>
                  </a:solidFill>
                </a:rPr>
                <a:t>:</a:t>
              </a:r>
              <a:r>
                <a:rPr lang="ru-RU" sz="1200">
                  <a:solidFill>
                    <a:srgbClr val="000000"/>
                  </a:solidFill>
                </a:rPr>
                <a:t>	Источник</a:t>
              </a:r>
              <a:endParaRPr 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1052" name="Working Draft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8208614" y="2063006"/>
            <a:ext cx="172964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053" name="Printed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8585293" y="3216637"/>
            <a:ext cx="97622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rgbClr val="000000"/>
                </a:solidFill>
              </a:rPr>
              <a:t>Printed 08/06/2006 17:52:59</a:t>
            </a: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3"/>
            <p:custDataLst>
              <p:tags r:id="rId25"/>
            </p:custDataLst>
          </p:nvPr>
        </p:nvSpPr>
        <p:spPr bwMode="auto">
          <a:xfrm>
            <a:off x="151000" y="27033"/>
            <a:ext cx="18065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1026" name="Rectangle 38" hidden="1"/>
          <p:cNvGraphicFramePr>
            <a:graphicFrameLocks/>
          </p:cNvGraphicFramePr>
          <p:nvPr>
            <p:custDataLst>
              <p:tags r:id="rId26"/>
            </p:custDataLst>
          </p:nvPr>
        </p:nvGraphicFramePr>
        <p:xfrm>
          <a:off x="6995" y="9"/>
          <a:ext cx="150979" cy="121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45" name="think-cell Slide" r:id="rId28" imgW="0" imgH="0" progId="TCLayout.ActiveDocument.1">
                  <p:embed/>
                </p:oleObj>
              </mc:Choice>
              <mc:Fallback>
                <p:oleObj name="think-cell Slide" r:id="rId2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5" y="9"/>
                        <a:ext cx="150979" cy="1215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299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02" r:id="rId1"/>
    <p:sldLayoutId id="2147486603" r:id="rId2"/>
    <p:sldLayoutId id="2147486604" r:id="rId3"/>
    <p:sldLayoutId id="2147486605" r:id="rId4"/>
    <p:sldLayoutId id="2147486606" r:id="rId5"/>
    <p:sldLayoutId id="2147486607" r:id="rId6"/>
    <p:sldLayoutId id="2147486608" r:id="rId7"/>
    <p:sldLayoutId id="2147486609" r:id="rId8"/>
    <p:sldLayoutId id="2147486610" r:id="rId9"/>
    <p:sldLayoutId id="2147486611" r:id="rId10"/>
    <p:sldLayoutId id="2147486612" r:id="rId11"/>
    <p:sldLayoutId id="2147486613" r:id="rId12"/>
    <p:sldLayoutId id="2147486614" r:id="rId13"/>
  </p:sldLayoutIdLst>
  <p:hf sldNum="0" hdr="0" ftr="0" dt="0"/>
  <p:txStyles>
    <p:titleStyle>
      <a:lvl1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2pPr>
      <a:lvl3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3pPr>
      <a:lvl4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4pPr>
      <a:lvl5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5pPr>
      <a:lvl6pPr marL="413900"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6pPr>
      <a:lvl7pPr marL="827800"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7pPr>
      <a:lvl8pPr marL="1241698"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8pPr>
      <a:lvl9pPr marL="1655596"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9pPr>
    </p:titleStyle>
    <p:bodyStyle>
      <a:lvl1pPr marL="347790" indent="-347790" algn="l" defTabSz="911149" rtl="0" eaLnBrk="1" fontAlgn="base" hangingPunct="1">
        <a:spcBef>
          <a:spcPct val="0"/>
        </a:spcBef>
        <a:spcAft>
          <a:spcPct val="0"/>
        </a:spcAft>
        <a:buSzPct val="120000"/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148029" indent="-146590" algn="l" defTabSz="911149" rtl="0" eaLnBrk="1" fontAlgn="base" hangingPunct="1">
        <a:spcBef>
          <a:spcPct val="0"/>
        </a:spcBef>
        <a:spcAft>
          <a:spcPct val="0"/>
        </a:spcAft>
        <a:buSzPct val="120000"/>
        <a:buChar char="•"/>
        <a:defRPr sz="2600">
          <a:solidFill>
            <a:schemeClr val="tx1"/>
          </a:solidFill>
          <a:latin typeface="+mn-lt"/>
        </a:defRPr>
      </a:lvl2pPr>
      <a:lvl3pPr marL="300363" indent="-150901" algn="l" defTabSz="911149" rtl="0" eaLnBrk="1" fontAlgn="base" hangingPunct="1"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3pPr>
      <a:lvl4pPr marL="439769" indent="-136532" algn="l" defTabSz="911149" rtl="0" eaLnBrk="1" fontAlgn="base" hangingPunct="1">
        <a:spcBef>
          <a:spcPct val="0"/>
        </a:spcBef>
        <a:spcAft>
          <a:spcPct val="0"/>
        </a:spcAft>
        <a:buSzPct val="89000"/>
        <a:buChar char="•"/>
        <a:defRPr sz="1800">
          <a:solidFill>
            <a:schemeClr val="tx1"/>
          </a:solidFill>
          <a:latin typeface="+mn-lt"/>
        </a:defRPr>
      </a:lvl4pPr>
      <a:lvl5pPr marL="592112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5pPr>
      <a:lvl6pPr marL="1006005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>
          <a:solidFill>
            <a:schemeClr val="tx1"/>
          </a:solidFill>
          <a:latin typeface="+mn-lt"/>
        </a:defRPr>
      </a:lvl6pPr>
      <a:lvl7pPr marL="1419904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>
          <a:solidFill>
            <a:schemeClr val="tx1"/>
          </a:solidFill>
          <a:latin typeface="+mn-lt"/>
        </a:defRPr>
      </a:lvl7pPr>
      <a:lvl8pPr marL="1833798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>
          <a:solidFill>
            <a:schemeClr val="tx1"/>
          </a:solidFill>
          <a:latin typeface="+mn-lt"/>
        </a:defRPr>
      </a:lvl8pPr>
      <a:lvl9pPr marL="2247700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900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800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698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5596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491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3392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7293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191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02" tIns="45701" rIns="91402" bIns="4570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02" tIns="45701" rIns="91402" bIns="457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MOS-ROS005-200600608-SS1wm-r_c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75A29-C51F-4DAC-B821-A9D05263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66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32" r:id="rId1"/>
    <p:sldLayoutId id="2147486633" r:id="rId2"/>
    <p:sldLayoutId id="2147486634" r:id="rId3"/>
    <p:sldLayoutId id="2147486635" r:id="rId4"/>
    <p:sldLayoutId id="2147486636" r:id="rId5"/>
    <p:sldLayoutId id="2147486637" r:id="rId6"/>
    <p:sldLayoutId id="2147486638" r:id="rId7"/>
    <p:sldLayoutId id="2147486639" r:id="rId8"/>
    <p:sldLayoutId id="2147486640" r:id="rId9"/>
    <p:sldLayoutId id="2147486641" r:id="rId10"/>
    <p:sldLayoutId id="2147486642" r:id="rId11"/>
  </p:sldLayoutIdLst>
  <p:hf sldNum="0" hdr="0" ftr="0" dt="0"/>
  <p:txStyles>
    <p:titleStyle>
      <a:lvl1pPr algn="ctr" defTabSz="9140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4" indent="-342754" algn="l" defTabSz="9140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36" indent="-285630" algn="l" defTabSz="9140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15" indent="-228502" algn="l" defTabSz="9140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21" indent="-228502" algn="l" defTabSz="9140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28" indent="-228502" algn="l" defTabSz="9140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34" indent="-228502" algn="l" defTabSz="9140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0" indent="-228502" algn="l" defTabSz="9140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7" indent="-228502" algn="l" defTabSz="9140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52" indent="-228502" algn="l" defTabSz="9140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7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tags" Target="../tags/tag215.xml"/><Relationship Id="rId7" Type="http://schemas.openxmlformats.org/officeDocument/2006/relationships/image" Target="../media/image2.emf"/><Relationship Id="rId2" Type="http://schemas.openxmlformats.org/officeDocument/2006/relationships/tags" Target="../tags/tag214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7" Type="http://schemas.openxmlformats.org/officeDocument/2006/relationships/image" Target="../media/image2.emf"/><Relationship Id="rId2" Type="http://schemas.openxmlformats.org/officeDocument/2006/relationships/tags" Target="../tags/tag21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tags" Target="../tags/tag219.xml"/><Relationship Id="rId7" Type="http://schemas.openxmlformats.org/officeDocument/2006/relationships/image" Target="../media/image2.emf"/><Relationship Id="rId2" Type="http://schemas.openxmlformats.org/officeDocument/2006/relationships/tags" Target="../tags/tag218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7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tags" Target="../tags/tag221.xml"/><Relationship Id="rId7" Type="http://schemas.openxmlformats.org/officeDocument/2006/relationships/image" Target="../media/image2.emf"/><Relationship Id="rId2" Type="http://schemas.openxmlformats.org/officeDocument/2006/relationships/tags" Target="../tags/tag220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189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17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1.xml"/><Relationship Id="rId10" Type="http://schemas.openxmlformats.org/officeDocument/2006/relationships/chart" Target="../charts/chart1.xml"/><Relationship Id="rId4" Type="http://schemas.openxmlformats.org/officeDocument/2006/relationships/tags" Target="../tags/tag190.xml"/><Relationship Id="rId9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19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18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tags" Target="../tags/tag195.xml"/><Relationship Id="rId10" Type="http://schemas.openxmlformats.org/officeDocument/2006/relationships/image" Target="../media/image3.png"/><Relationship Id="rId4" Type="http://schemas.openxmlformats.org/officeDocument/2006/relationships/tags" Target="../tags/tag194.xml"/><Relationship Id="rId9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7" Type="http://schemas.openxmlformats.org/officeDocument/2006/relationships/image" Target="../media/image2.emf"/><Relationship Id="rId2" Type="http://schemas.openxmlformats.org/officeDocument/2006/relationships/tags" Target="../tags/tag22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19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96.xml"/><Relationship Id="rId1" Type="http://schemas.openxmlformats.org/officeDocument/2006/relationships/vmlDrawing" Target="../drawings/vmlDrawing19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9.xml"/><Relationship Id="rId10" Type="http://schemas.openxmlformats.org/officeDocument/2006/relationships/image" Target="../media/image5.png"/><Relationship Id="rId4" Type="http://schemas.openxmlformats.org/officeDocument/2006/relationships/tags" Target="../tags/tag198.xml"/><Relationship Id="rId9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201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00.xml"/><Relationship Id="rId1" Type="http://schemas.openxmlformats.org/officeDocument/2006/relationships/vmlDrawing" Target="../drawings/vmlDrawing20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3.xml"/><Relationship Id="rId10" Type="http://schemas.openxmlformats.org/officeDocument/2006/relationships/image" Target="../media/image6.png"/><Relationship Id="rId4" Type="http://schemas.openxmlformats.org/officeDocument/2006/relationships/tags" Target="../tags/tag202.xml"/><Relationship Id="rId9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205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04.xml"/><Relationship Id="rId1" Type="http://schemas.openxmlformats.org/officeDocument/2006/relationships/vmlDrawing" Target="../drawings/vmlDrawing21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9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209.xml"/><Relationship Id="rId7" Type="http://schemas.openxmlformats.org/officeDocument/2006/relationships/image" Target="../media/image2.emf"/><Relationship Id="rId2" Type="http://schemas.openxmlformats.org/officeDocument/2006/relationships/tags" Target="../tags/tag208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tags" Target="../tags/tag211.xml"/><Relationship Id="rId7" Type="http://schemas.openxmlformats.org/officeDocument/2006/relationships/image" Target="../media/image2.emf"/><Relationship Id="rId2" Type="http://schemas.openxmlformats.org/officeDocument/2006/relationships/tags" Target="../tags/tag21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13.xml"/><Relationship Id="rId7" Type="http://schemas.openxmlformats.org/officeDocument/2006/relationships/image" Target="../media/image2.emf"/><Relationship Id="rId2" Type="http://schemas.openxmlformats.org/officeDocument/2006/relationships/tags" Target="../tags/tag21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18" y="161925"/>
            <a:ext cx="4509940" cy="4790994"/>
          </a:xfrm>
          <a:prstGeom prst="rect">
            <a:avLst/>
          </a:prstGeom>
        </p:spPr>
      </p:pic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0" y="161925"/>
            <a:ext cx="9144000" cy="547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2" tIns="46184" rIns="92372" bIns="46184">
            <a:spAutoFit/>
          </a:bodyPr>
          <a:lstStyle/>
          <a:p>
            <a:pPr algn="ctr" defTabSz="927460" fontAlgn="base">
              <a:spcBef>
                <a:spcPct val="0"/>
              </a:spcBef>
              <a:spcAft>
                <a:spcPct val="0"/>
              </a:spcAft>
            </a:pPr>
            <a:endParaRPr lang="ru-RU" sz="3700" b="1" dirty="0" smtClean="0">
              <a:solidFill>
                <a:srgbClr val="002960"/>
              </a:solidFill>
              <a:latin typeface="Arial" pitchFamily="34" charset="0"/>
              <a:cs typeface="Arial" pitchFamily="34" charset="0"/>
            </a:endParaRPr>
          </a:p>
          <a:p>
            <a:pPr algn="ctr" defTabSz="927460" fontAlgn="base">
              <a:spcBef>
                <a:spcPct val="0"/>
              </a:spcBef>
              <a:spcAft>
                <a:spcPct val="0"/>
              </a:spcAft>
            </a:pPr>
            <a:endParaRPr lang="ru-RU" sz="3700" b="1" dirty="0" smtClean="0">
              <a:solidFill>
                <a:srgbClr val="0029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Социально-экономическая 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ситуация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в Иркутской 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области и </a:t>
            </a: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актуальные задачи органов местного самоуправления</a:t>
            </a:r>
            <a:b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муниципальных 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образований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в современных условиях</a:t>
            </a:r>
            <a:endParaRPr lang="ru-RU" sz="3200" dirty="0">
              <a:solidFill>
                <a:schemeClr val="accent5">
                  <a:lumMod val="25000"/>
                </a:schemeClr>
              </a:solidFill>
            </a:endParaRPr>
          </a:p>
          <a:p>
            <a:pPr algn="ctr" defTabSz="92746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2960"/>
              </a:solidFill>
              <a:latin typeface="Arial" pitchFamily="34" charset="0"/>
              <a:cs typeface="Arial" pitchFamily="34" charset="0"/>
            </a:endParaRPr>
          </a:p>
          <a:p>
            <a:pPr algn="ctr" defTabSz="927460"/>
            <a:endParaRPr lang="ru-RU" sz="2000" dirty="0">
              <a:solidFill>
                <a:srgbClr val="002960"/>
              </a:solidFill>
              <a:cs typeface="Arial" pitchFamily="34" charset="0"/>
            </a:endParaRPr>
          </a:p>
          <a:p>
            <a:pPr algn="ctr" defTabSz="927460"/>
            <a:endParaRPr lang="ru-RU" sz="2000" dirty="0">
              <a:solidFill>
                <a:srgbClr val="002960"/>
              </a:solidFill>
              <a:cs typeface="Arial" pitchFamily="34" charset="0"/>
            </a:endParaRPr>
          </a:p>
          <a:p>
            <a:pPr algn="ctr" defTabSz="927460"/>
            <a:endParaRPr lang="ru-RU" sz="2000" dirty="0">
              <a:solidFill>
                <a:srgbClr val="002960"/>
              </a:solidFill>
              <a:cs typeface="Arial" pitchFamily="34" charset="0"/>
            </a:endParaRPr>
          </a:p>
          <a:p>
            <a:pPr algn="ctr" defTabSz="927460"/>
            <a:endParaRPr lang="ru-RU" sz="2000" b="1" dirty="0">
              <a:solidFill>
                <a:srgbClr val="002960"/>
              </a:solidFill>
              <a:cs typeface="Arial" pitchFamily="34" charset="0"/>
            </a:endParaRPr>
          </a:p>
          <a:p>
            <a:pPr algn="ctr" defTabSz="927460"/>
            <a:endParaRPr lang="ru-RU" sz="2000" b="1" dirty="0">
              <a:solidFill>
                <a:srgbClr val="0029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 bwMode="auto">
          <a:xfrm>
            <a:off x="4274145" y="2443336"/>
            <a:ext cx="657552" cy="3202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5130705" y="2958584"/>
            <a:ext cx="657552" cy="3202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5578068" y="3447176"/>
            <a:ext cx="657552" cy="3202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4918860" y="3956701"/>
            <a:ext cx="657552" cy="3202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825" y="214971"/>
            <a:ext cx="893445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59" y="670093"/>
            <a:ext cx="8913115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число родившихся на территории Иркутской области составило </a:t>
            </a:r>
            <a:r>
              <a:rPr lang="ru-RU" sz="16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37 143 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что на 287 человек больше, чем в 2014 году. Естественный прирост населения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Приангарья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2015 году составил </a:t>
            </a:r>
            <a:r>
              <a:rPr lang="ru-RU" sz="16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4 102 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 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991831"/>
              </p:ext>
            </p:extLst>
          </p:nvPr>
        </p:nvGraphicFramePr>
        <p:xfrm>
          <a:off x="1123950" y="1924051"/>
          <a:ext cx="7258050" cy="288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98147" y="1576614"/>
            <a:ext cx="4718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Естественное движение населения Иркутской области </a:t>
            </a:r>
            <a:endParaRPr lang="ru-RU" sz="1400" b="1" i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3193" y="3978331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8000"/>
                </a:solidFill>
              </a:rPr>
              <a:t>+3 200</a:t>
            </a:r>
            <a:endParaRPr lang="ru-RU" sz="12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8068" y="3468806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8000"/>
                </a:solidFill>
              </a:rPr>
              <a:t>+4 916</a:t>
            </a:r>
            <a:endParaRPr lang="ru-RU" sz="12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6045" y="2464966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8000"/>
                </a:solidFill>
              </a:rPr>
              <a:t>+3 729</a:t>
            </a:r>
            <a:endParaRPr lang="ru-RU" sz="1200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8860" y="2960053"/>
            <a:ext cx="858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8000"/>
                </a:solidFill>
              </a:rPr>
              <a:t>+4 875</a:t>
            </a:r>
            <a:endParaRPr lang="ru-RU" sz="1200" b="1" dirty="0">
              <a:solidFill>
                <a:srgbClr val="008000"/>
              </a:solidFill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4615431" y="1939184"/>
            <a:ext cx="657552" cy="3202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5431" y="1960814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8000"/>
                </a:solidFill>
              </a:rPr>
              <a:t>+4 102</a:t>
            </a:r>
            <a:endParaRPr lang="ru-RU" sz="1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31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4714163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160" y="701584"/>
            <a:ext cx="8932165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индекс потребительских цен на все товары и услуги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году составил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114,1 %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5160" y="220392"/>
            <a:ext cx="8932165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Разнонаправленные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980382"/>
              </p:ext>
            </p:extLst>
          </p:nvPr>
        </p:nvGraphicFramePr>
        <p:xfrm>
          <a:off x="1099914" y="1457325"/>
          <a:ext cx="6643912" cy="349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94109" y="1112560"/>
            <a:ext cx="707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потребительских цен к декабрю предыдущего года, %</a:t>
            </a:r>
            <a:endParaRPr lang="ru-RU" b="1" i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95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160" y="232386"/>
            <a:ext cx="8932165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Разнонаправленные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5160" y="570940"/>
            <a:ext cx="8932165" cy="73866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реднемесячная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работников Иркутской области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январь – февраль  2016 года, по оценке, составила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32 283,8 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что на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6,9 %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выше, чем за аналогичный период 2015 года.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Реальная заработная плата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рассчитанная с учетом индекса потребительских цен, составила к январю – февралю 2015 года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97,8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400" b="1" i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7234" name="Picture 2" descr="http://www.irkzan.ru/mediafiles/downfile.ashx?fileid=6438bc8d-5e12-427d-803e-8c01aee872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47" y="1854475"/>
            <a:ext cx="5960703" cy="302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160" y="1309604"/>
            <a:ext cx="8932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по отраслям экономики </a:t>
            </a:r>
            <a:br>
              <a:rPr lang="ru-RU" sz="14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 за январь 2016 года</a:t>
            </a:r>
            <a:endParaRPr lang="ru-RU" sz="1400" i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733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5510272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5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60" y="232386"/>
            <a:ext cx="892264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Разнонаправленные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158" y="684472"/>
            <a:ext cx="8922641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труктуре бюджета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прожиточного минимума в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квартале 2015 года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целом по Иркутской области на душу населения 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9 814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 расходы на питание составили 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непродовольственные товары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услуги 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налоги и другие обязательные платежи 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846263" y="879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07286"/>
              </p:ext>
            </p:extLst>
          </p:nvPr>
        </p:nvGraphicFramePr>
        <p:xfrm>
          <a:off x="547287" y="1781173"/>
          <a:ext cx="8001000" cy="2724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8245"/>
                <a:gridCol w="1461420"/>
                <a:gridCol w="1540417"/>
                <a:gridCol w="1730918"/>
              </a:tblGrid>
              <a:tr h="389906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Прожиточный минимум: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412" marR="7412" marT="7412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квартал 2015 г., рублей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2" marR="7412" marT="7412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2" marR="7412" marT="741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4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3-му кварталу            2015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Соответствующему периоду прошлого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2" marR="7412" marT="7412" marB="0" anchor="b"/>
                </a:tc>
              </a:tr>
              <a:tr h="389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среднем на душу населения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2" marR="7412" marT="7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2" marR="7412" marT="7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2" marR="7412" marT="7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2" marR="7412" marT="7412" marB="0" anchor="b"/>
                </a:tc>
              </a:tr>
              <a:tr h="389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Трудоспособное население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2" marR="7412" marT="7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2" marR="7412" marT="7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2" marR="7412" marT="7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2" marR="7412" marT="7412" marB="0" anchor="b"/>
                </a:tc>
              </a:tr>
              <a:tr h="389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Пенсионеры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2" marR="7412" marT="7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7 894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2" marR="7412" marT="7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2" marR="7412" marT="7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2" marR="7412" marT="7412" marB="0" anchor="b"/>
                </a:tc>
              </a:tr>
              <a:tr h="389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2" marR="7412" marT="7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2" marR="7412" marT="7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2" marR="7412" marT="74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2" marR="7412" marT="7412" marB="0" anchor="b"/>
                </a:tc>
              </a:tr>
            </a:tbl>
          </a:graphicData>
        </a:graphic>
      </p:graphicFrame>
      <p:sp>
        <p:nvSpPr>
          <p:cNvPr id="15" name="Стрелка вниз 14"/>
          <p:cNvSpPr/>
          <p:nvPr/>
        </p:nvSpPr>
        <p:spPr bwMode="auto">
          <a:xfrm>
            <a:off x="6586536" y="3790949"/>
            <a:ext cx="123825" cy="23812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6724645" y="3448047"/>
            <a:ext cx="123825" cy="23812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6596061" y="3067050"/>
            <a:ext cx="123825" cy="23812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трелка вверх 11"/>
          <p:cNvSpPr/>
          <p:nvPr/>
        </p:nvSpPr>
        <p:spPr bwMode="auto">
          <a:xfrm>
            <a:off x="8309760" y="3448047"/>
            <a:ext cx="93663" cy="238125"/>
          </a:xfrm>
          <a:prstGeom prst="up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Стрелка вверх 19"/>
          <p:cNvSpPr/>
          <p:nvPr/>
        </p:nvSpPr>
        <p:spPr bwMode="auto">
          <a:xfrm>
            <a:off x="8143077" y="3871910"/>
            <a:ext cx="93663" cy="238125"/>
          </a:xfrm>
          <a:prstGeom prst="up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Стрелка вверх 20"/>
          <p:cNvSpPr/>
          <p:nvPr/>
        </p:nvSpPr>
        <p:spPr bwMode="auto">
          <a:xfrm>
            <a:off x="8309760" y="4233862"/>
            <a:ext cx="93663" cy="238125"/>
          </a:xfrm>
          <a:prstGeom prst="up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Стрелка вверх 21"/>
          <p:cNvSpPr/>
          <p:nvPr/>
        </p:nvSpPr>
        <p:spPr bwMode="auto">
          <a:xfrm>
            <a:off x="8143077" y="3067050"/>
            <a:ext cx="93663" cy="238125"/>
          </a:xfrm>
          <a:prstGeom prst="up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Стрелка вверх 22"/>
          <p:cNvSpPr/>
          <p:nvPr/>
        </p:nvSpPr>
        <p:spPr bwMode="auto">
          <a:xfrm>
            <a:off x="6634954" y="4267200"/>
            <a:ext cx="93663" cy="238125"/>
          </a:xfrm>
          <a:prstGeom prst="up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6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5434647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7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157" y="293896"/>
            <a:ext cx="8884543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исполнение областного бюджета в 2015 году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составило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104,4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млрд руб., или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99,7%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плана, исполнение по расходам составило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113,3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млрд руб., или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98, 1%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плана.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246686"/>
              </p:ext>
            </p:extLst>
          </p:nvPr>
        </p:nvGraphicFramePr>
        <p:xfrm>
          <a:off x="1114425" y="1104900"/>
          <a:ext cx="7067550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0748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903851"/>
              </p:ext>
            </p:extLst>
          </p:nvPr>
        </p:nvGraphicFramePr>
        <p:xfrm>
          <a:off x="457200" y="485775"/>
          <a:ext cx="8258175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9180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0" y="186035"/>
            <a:ext cx="7143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расходов областного бюджета </a:t>
            </a:r>
            <a:endParaRPr lang="ru-RU" sz="1600" b="1" i="1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структуре в 2015 </a:t>
            </a: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млн руб.</a:t>
            </a:r>
            <a:endParaRPr lang="ru-RU" sz="1600" i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518659"/>
              </p:ext>
            </p:extLst>
          </p:nvPr>
        </p:nvGraphicFramePr>
        <p:xfrm>
          <a:off x="152400" y="770810"/>
          <a:ext cx="8867775" cy="4239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4610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0" y="186035"/>
            <a:ext cx="7143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расходов областного бюджета </a:t>
            </a:r>
            <a:endParaRPr lang="ru-RU" sz="1600" b="1" i="1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структуре в </a:t>
            </a: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году, млн руб.</a:t>
            </a:r>
            <a:endParaRPr lang="ru-RU" sz="1600" i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3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774558"/>
            <a:ext cx="7096125" cy="413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33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37" y="4236033"/>
            <a:ext cx="2744064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60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159" y="302758"/>
            <a:ext cx="8894066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области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1 марта 2016 года составил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5,3 млрд 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налоговых и неналоговых доходов областного бюджета) или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72 %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плана 2016 года.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006574"/>
              </p:ext>
            </p:extLst>
          </p:nvPr>
        </p:nvGraphicFramePr>
        <p:xfrm>
          <a:off x="1082230" y="1247775"/>
          <a:ext cx="7019924" cy="338137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192060"/>
                <a:gridCol w="1193671"/>
                <a:gridCol w="1634193"/>
              </a:tblGrid>
              <a:tr h="697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 дефицита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области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654" marR="496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2015 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654" marR="496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2016 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654" marR="49654" marT="0" marB="0" anchor="ctr"/>
                </a:tc>
              </a:tr>
              <a:tr h="38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Ценные бумаги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654" marR="496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654" marR="496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654" marR="49654" marT="0" marB="0" anchor="ctr"/>
                </a:tc>
              </a:tr>
              <a:tr h="38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654" marR="496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7 315,60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654" marR="496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2 466,20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654" marR="49654" marT="0" marB="0" anchor="ctr"/>
                </a:tc>
              </a:tr>
              <a:tr h="38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654" marR="496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2 393,60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654" marR="496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-93,70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654" marR="49654" marT="0" marB="0" anchor="ctr"/>
                </a:tc>
              </a:tr>
              <a:tr h="38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654" marR="496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1 460,60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654" marR="496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654" marR="49654" marT="0" marB="0" anchor="ctr"/>
                </a:tc>
              </a:tr>
              <a:tr h="76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источники финансирования дефицита бюджета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654" marR="496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-750,20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654" marR="496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654" marR="49654" marT="0" marB="0" anchor="ctr"/>
                </a:tc>
              </a:tr>
              <a:tr h="38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654" marR="49654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10 419,50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654" marR="49654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7 373,90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654" marR="49654" marT="0" marB="0" anchor="ctr"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43775" y="910709"/>
            <a:ext cx="89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</a:t>
            </a:r>
            <a:r>
              <a:rPr lang="ru-RU" dirty="0" smtClean="0"/>
              <a:t> </a:t>
            </a:r>
            <a:r>
              <a:rPr lang="ru-RU" sz="1200" dirty="0" smtClean="0"/>
              <a:t>руб.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2212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6360226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491" y="319057"/>
            <a:ext cx="8942833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2 года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долг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Иркутской области вырос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7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2013 года он составлял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млрд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801031"/>
              </p:ext>
            </p:extLst>
          </p:nvPr>
        </p:nvGraphicFramePr>
        <p:xfrm>
          <a:off x="228599" y="1209675"/>
          <a:ext cx="4343401" cy="33528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772598"/>
                <a:gridCol w="746081"/>
                <a:gridCol w="824722"/>
              </a:tblGrid>
              <a:tr h="1010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государственного долга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12" marR="557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2015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12" marR="557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2016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12" marR="55712" marT="0" marB="0" anchor="ctr"/>
                </a:tc>
              </a:tr>
              <a:tr h="448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Ценные бумаги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12" marR="557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12" marR="557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12" marR="55712" marT="0" marB="0" anchor="ctr"/>
                </a:tc>
              </a:tr>
              <a:tr h="498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коммерческих банков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12" marR="557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9 885,0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12" marR="557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16 828,0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12" marR="55712" marT="0" marB="0" anchor="ctr"/>
                </a:tc>
              </a:tr>
              <a:tr h="448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12" marR="557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1 883,1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12" marR="557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4 289,0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12" marR="55712" marT="0" marB="0" anchor="ctr"/>
                </a:tc>
              </a:tr>
              <a:tr h="448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гарантии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12" marR="557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12" marR="557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12" marR="55712" marT="0" marB="0" anchor="ctr"/>
                </a:tc>
              </a:tr>
              <a:tr h="498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12" marR="55712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11 768,1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12" marR="55712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21 117,0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12" marR="55712" marT="0" marB="0" anchor="ctr"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53684"/>
              </p:ext>
            </p:extLst>
          </p:nvPr>
        </p:nvGraphicFramePr>
        <p:xfrm>
          <a:off x="4770884" y="1323975"/>
          <a:ext cx="4238624" cy="338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88789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5418077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825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-101600" y="201817"/>
            <a:ext cx="9245600" cy="492443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СОЦИАЛЬНО-ЭКОНОМИЧЕСКОЙ </a:t>
            </a:r>
            <a: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b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02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45164" y="705464"/>
            <a:ext cx="8924925" cy="0"/>
          </a:xfrm>
          <a:prstGeom prst="line">
            <a:avLst/>
          </a:prstGeom>
          <a:noFill/>
          <a:ln w="25400" cmpd="sng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50" tIns="41475" rIns="82950" bIns="41475"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5164" y="793672"/>
            <a:ext cx="8924925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2015 г. ВВП снизился на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3,7 %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предыдущему году. В декабре, по данным Минэкономразвития России, снижение составило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3,5 %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годовой оценке.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163" y="1378447"/>
            <a:ext cx="892492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физического объёма ВВП </a:t>
            </a:r>
            <a:r>
              <a:rPr lang="ru-RU" sz="1600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постоянных ценах</a:t>
            </a:r>
            <a:r>
              <a:rPr lang="ru-RU" sz="1600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1600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к </a:t>
            </a:r>
            <a:r>
              <a:rPr lang="ru-RU" sz="1600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соответствующему периоду 2015 г.</a:t>
            </a:r>
          </a:p>
          <a:p>
            <a:pPr algn="just"/>
            <a:endParaRPr lang="ru-RU" sz="1400" i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89449" y="4903011"/>
            <a:ext cx="38426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расчеты Минэкономразвития России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510009"/>
              </p:ext>
            </p:extLst>
          </p:nvPr>
        </p:nvGraphicFramePr>
        <p:xfrm>
          <a:off x="1371865" y="2038350"/>
          <a:ext cx="6438900" cy="2616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66921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5160" y="232386"/>
            <a:ext cx="8894066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60" y="614520"/>
            <a:ext cx="8894066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работ, выполненных по виду деятельности «строительство»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2015 году составил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отношению к 2014 году.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244656"/>
              </p:ext>
            </p:extLst>
          </p:nvPr>
        </p:nvGraphicFramePr>
        <p:xfrm>
          <a:off x="1001268" y="1467635"/>
          <a:ext cx="6933057" cy="310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1871825" y="4777120"/>
            <a:ext cx="542925" cy="61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4032598" y="4808076"/>
            <a:ext cx="559595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414750" y="4677271"/>
            <a:ext cx="1095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всего, млн руб.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2193" y="4569549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душу населения,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42999" y="1199295"/>
            <a:ext cx="7324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выполненных работ по виду деятельности «строительство» по субъектам СФО</a:t>
            </a:r>
            <a:endParaRPr lang="ru-RU" sz="1400" b="1" i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6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160" y="266253"/>
            <a:ext cx="8805255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4967" y="714689"/>
            <a:ext cx="8825448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весь 2015 год в регионе возвели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кв. метров жилья, что на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15 %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меньше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в 2014 году.</a:t>
            </a:r>
            <a:endParaRPr lang="ru-RU" sz="16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033529"/>
              </p:ext>
            </p:extLst>
          </p:nvPr>
        </p:nvGraphicFramePr>
        <p:xfrm>
          <a:off x="632441" y="1535906"/>
          <a:ext cx="7810500" cy="317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1871825" y="4777120"/>
            <a:ext cx="542925" cy="61912"/>
          </a:xfrm>
          <a:prstGeom prst="rect">
            <a:avLst/>
          </a:prstGeom>
          <a:solidFill>
            <a:srgbClr val="00E0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4032598" y="4808076"/>
            <a:ext cx="559595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414750" y="4677271"/>
            <a:ext cx="11608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всего, тыс. кв. м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2193" y="4646315"/>
            <a:ext cx="15392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1000 жителей, кв. м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752" y="1272159"/>
            <a:ext cx="5721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 в действие жилых домов</a:t>
            </a:r>
            <a:endParaRPr lang="ru-RU" sz="1400" b="1" i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35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59" y="266253"/>
            <a:ext cx="8805255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967" y="714689"/>
            <a:ext cx="8825448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сельского хозяйства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Иркутской области составило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59,4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млрд руб. или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93,8 %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2014 году.</a:t>
            </a:r>
            <a:endParaRPr lang="ru-RU" sz="16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412079"/>
              </p:ext>
            </p:extLst>
          </p:nvPr>
        </p:nvGraphicFramePr>
        <p:xfrm>
          <a:off x="485373" y="1438275"/>
          <a:ext cx="8391927" cy="436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Овал 5"/>
          <p:cNvSpPr/>
          <p:nvPr/>
        </p:nvSpPr>
        <p:spPr bwMode="auto">
          <a:xfrm>
            <a:off x="2452687" y="3724275"/>
            <a:ext cx="885825" cy="36195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1276350" y="3362325"/>
            <a:ext cx="885825" cy="36195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4695825" y="4019550"/>
            <a:ext cx="885825" cy="36195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3505200" y="4305300"/>
            <a:ext cx="885825" cy="36195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5772150" y="4305300"/>
            <a:ext cx="885825" cy="36195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877049" y="3000375"/>
            <a:ext cx="885825" cy="36195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6847" y="1323753"/>
            <a:ext cx="5721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продукции сельского хозяйства</a:t>
            </a:r>
            <a:endParaRPr lang="ru-RU" sz="1400" b="1" i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94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59" y="266253"/>
            <a:ext cx="8805255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59" y="614645"/>
            <a:ext cx="8825448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кормами на 1 марта 2016 г. на четверть ниже, чем в прошлом году– по 6 центнеров кормовых единиц на условную голову, против 8 центнеров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5396" y="1180148"/>
            <a:ext cx="6352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кормов в расчете на одну условную </a:t>
            </a:r>
            <a:r>
              <a:rPr lang="ru-RU" sz="14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голову на 1 марта 2016 года, центнеров кормовых единиц</a:t>
            </a:r>
            <a:endParaRPr lang="ru-RU" sz="1400" b="1" i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761187"/>
              </p:ext>
            </p:extLst>
          </p:nvPr>
        </p:nvGraphicFramePr>
        <p:xfrm>
          <a:off x="762169" y="1631531"/>
          <a:ext cx="7819855" cy="329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888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59" y="266253"/>
            <a:ext cx="8805255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062" y="714688"/>
            <a:ext cx="8825448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зарегистрированных безработных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марта 2016 года составила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18 285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общей безработицы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Иркутской области в среднем за 2015 год составил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8,2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48156944"/>
              </p:ext>
            </p:extLst>
          </p:nvPr>
        </p:nvGraphicFramePr>
        <p:xfrm>
          <a:off x="145159" y="1375663"/>
          <a:ext cx="8815351" cy="357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2381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59" y="266253"/>
            <a:ext cx="8805255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062" y="635584"/>
            <a:ext cx="8825448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 задолженность по заработной плате на 1 марта 2016 года составила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287,3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млн рублей, что в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раза больше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в январе 2016 года.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910314"/>
              </p:ext>
            </p:extLst>
          </p:nvPr>
        </p:nvGraphicFramePr>
        <p:xfrm>
          <a:off x="466725" y="1038225"/>
          <a:ext cx="8020050" cy="402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69" name="Диаграмма" r:id="rId3" imgW="7734367" imgH="4162437" progId="MSGraph.Chart.8">
                  <p:embed/>
                </p:oleObj>
              </mc:Choice>
              <mc:Fallback>
                <p:oleObj name="Диаграмма" r:id="rId3" imgW="7734367" imgH="4162437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038225"/>
                        <a:ext cx="8020050" cy="4021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788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59" y="266253"/>
            <a:ext cx="8805255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59" y="760448"/>
            <a:ext cx="8825448" cy="1077218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12 месяцев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регион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61 626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выехали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67 740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миграционные потери –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6 114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За 2015 год в Иркутск на постоянное жительство прибыло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17 026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выбыло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549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миграционная прибыль населения составила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477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  По сравнению с предыдущим годом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прибывших сократилось на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13,6 %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выбывших увеличилось на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15,2 %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920825"/>
              </p:ext>
            </p:extLst>
          </p:nvPr>
        </p:nvGraphicFramePr>
        <p:xfrm>
          <a:off x="352425" y="2015728"/>
          <a:ext cx="8162925" cy="282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авая фигурная скобка 4"/>
          <p:cNvSpPr/>
          <p:nvPr/>
        </p:nvSpPr>
        <p:spPr bwMode="auto">
          <a:xfrm>
            <a:off x="3652837" y="2343150"/>
            <a:ext cx="409576" cy="1123949"/>
          </a:xfrm>
          <a:prstGeom prst="rightBrac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 bwMode="auto">
          <a:xfrm>
            <a:off x="7219949" y="2714625"/>
            <a:ext cx="409576" cy="962025"/>
          </a:xfrm>
          <a:prstGeom prst="rightBrac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70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062" y="247963"/>
            <a:ext cx="8825448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влияние негативных экономических явлений, в Иркутской области есть точки возможного роста экономики: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062" y="1185386"/>
            <a:ext cx="882544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крупных федеральных проектов, таких как строительство газопровода «Сила Сибири», реконструкция Транссибирской и Байкало-Амурской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магистралей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еализация программы создания российского 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перспективного гражданского самолета 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МС-21 на базе Иркутского авиационного завода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инвестпроектов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Тайшетской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анодной фабрики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«Строительство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горно-металлургического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комбината на базе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Зашихинского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редкометального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месторождения производительностью 1 миллион тонн руды в год»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Иркутской области одного из крупнейших в Азии центров обработки данных (ЦОД) и сопутствующей инфраструктуры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388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3" y="215776"/>
            <a:ext cx="8979791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основными задачами деятельности органов МСУ являются: </a:t>
            </a:r>
            <a:endParaRPr lang="ru-RU" sz="16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83" y="647700"/>
            <a:ext cx="897979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финансово-экономической основы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самоуправления,      совершенствование межбюджетных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отношений,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полномочий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 местного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</a:p>
          <a:p>
            <a:pPr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квалифицированного </a:t>
            </a:r>
            <a:r>
              <a:rPr lang="ru-RU" sz="17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правотворчества на местном уровне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700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 противодействие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</a:t>
            </a:r>
            <a:r>
              <a:rPr lang="ru-RU" sz="17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социально-экономического развития муниципальных </a:t>
            </a:r>
            <a:r>
              <a:rPr lang="ru-RU" sz="17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развитие малого и среднего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инвестиционной привлекательности муниципальных </a:t>
            </a:r>
            <a:r>
              <a:rPr lang="ru-RU" sz="17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муниципальных образований Иркутской области в государственных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программах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82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3" y="215776"/>
            <a:ext cx="8979791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основными задачами деятельности органов МСУ являются: </a:t>
            </a:r>
            <a:endParaRPr lang="ru-RU" sz="16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83" y="819150"/>
            <a:ext cx="897979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направленной на сокращение миграции населения. Обеспечение и совершенствование кадровой политики в муниципальных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образованиях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7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вопросов, касающихся кадрового обеспечения органов местного </a:t>
            </a:r>
            <a:r>
              <a:rPr lang="ru-RU" sz="17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endParaRPr lang="ru-RU" sz="1700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стратегии действий в интересах детей на 2012 – 2017 годы, утвержденной Указом Президента Российской Федерации от 1 июня 2012 года №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761</a:t>
            </a: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7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взаимодействия органов государственной власти и органов местного </a:t>
            </a:r>
            <a:r>
              <a:rPr lang="ru-RU" sz="17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институтов гражданского общества, поддержка и развитие форм взаимодействия, направленных на вовлечение граждан в решение вопросов местного значения, осуществление общественного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межнационального мира и согласия на территории Иркутской </a:t>
            </a:r>
            <a:r>
              <a:rPr lang="ru-RU" sz="17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5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8584114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844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-101600" y="201817"/>
            <a:ext cx="9245600" cy="492443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СОЦИАЛЬНО-ЭКОНОМИЧЕСКОЙ </a:t>
            </a:r>
            <a: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b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02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45163" y="698559"/>
            <a:ext cx="8924925" cy="0"/>
          </a:xfrm>
          <a:prstGeom prst="line">
            <a:avLst/>
          </a:prstGeom>
          <a:noFill/>
          <a:ln w="25400" cmpd="sng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50" tIns="41475" rIns="82950" bIns="41475"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5163" y="818839"/>
            <a:ext cx="8924926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январе-феврале 2016 года цена на нефть составила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29,5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долл. США за баррель, снизившись по сравнению с соответствующим периодом прошлого года на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43,1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3130" y="490346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Банк России, информационные агентства 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6834" y="1509921"/>
            <a:ext cx="38607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экспорта товаров и мировых цен на нефть </a:t>
            </a:r>
            <a:r>
              <a:rPr lang="en-US" sz="11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Urals </a:t>
            </a:r>
            <a:r>
              <a:rPr lang="ru-RU" sz="11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2010 г. - </a:t>
            </a:r>
            <a:r>
              <a:rPr lang="ru-RU" sz="11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</a:t>
            </a:r>
            <a:r>
              <a:rPr lang="ru-RU" sz="11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г.) </a:t>
            </a:r>
            <a:r>
              <a:rPr lang="ru-RU" sz="11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1100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3130" y="1509921"/>
            <a:ext cx="34544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1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мировых цен на </a:t>
            </a:r>
            <a:r>
              <a:rPr lang="ru-RU" sz="11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медь, никель </a:t>
            </a:r>
            <a:r>
              <a:rPr lang="ru-RU" sz="11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алюминий </a:t>
            </a:r>
            <a:r>
              <a:rPr lang="ru-RU" sz="1100" b="1" i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b="1" i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долларах США за тонну) </a:t>
            </a:r>
            <a:endParaRPr lang="ru-RU" sz="1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587796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7" y="1895184"/>
            <a:ext cx="4752563" cy="308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7833" name="Picture 5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42" y="1940808"/>
            <a:ext cx="3932651" cy="293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99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1343631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3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7464" y="2011079"/>
            <a:ext cx="6909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СПАСИБО ЗА ВНИМАНИЕ!</a:t>
            </a:r>
            <a:endParaRPr lang="ru-RU" sz="4000" b="1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7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6413227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4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-101600" y="201817"/>
            <a:ext cx="9245600" cy="492443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</a:t>
            </a:r>
            <a: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СОЦИАЛЬНО-ЭКОНОМИЧЕСКОЙ СИТУАЦИИ</a:t>
            </a:r>
            <a:b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02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45163" y="698559"/>
            <a:ext cx="8924925" cy="0"/>
          </a:xfrm>
          <a:prstGeom prst="line">
            <a:avLst/>
          </a:prstGeom>
          <a:noFill/>
          <a:ln w="25400" cmpd="sng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50" tIns="41475" rIns="82950" bIns="41475"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5163" y="782197"/>
            <a:ext cx="8924925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инфляции в России (март 2015 - февраль 2016),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1100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	</a:t>
            </a:r>
          </a:p>
        </p:txBody>
      </p:sp>
      <p:pic>
        <p:nvPicPr>
          <p:cNvPr id="606233" name="Picture 25" descr="C:\Users\BelyakovaMO\Desktop\inflation-char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320801"/>
            <a:ext cx="6670675" cy="3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1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3238104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69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-101600" y="201817"/>
            <a:ext cx="9245600" cy="492443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СОЦИАЛЬНО-ЭКОНОМИЧЕСКОЙ </a:t>
            </a:r>
            <a: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b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02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75115" y="664479"/>
            <a:ext cx="8924925" cy="0"/>
          </a:xfrm>
          <a:prstGeom prst="line">
            <a:avLst/>
          </a:prstGeom>
          <a:noFill/>
          <a:ln w="25400" cmpd="sng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50" tIns="41475" rIns="82950" bIns="41475"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5114" y="683138"/>
            <a:ext cx="8924926" cy="98488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за 2 месяца текущего года номинальная начисленная заработная плата, по оценке Росстата, составила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32 825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(прирост относительно прошлого года –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5,5 %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реальная заработная плата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аналогичного периода прошлого года снизилась на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3,1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январь-февраль 2016 г. снижение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реальных располагаемых доходов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составило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6,7 %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сравнению с аналогичным периодом прошлого года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13249" y="4903011"/>
            <a:ext cx="38426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расчеты 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Минэкономразвития 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8862" name="Picture 6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668023"/>
            <a:ext cx="6533483" cy="326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67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9943227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8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-101600" y="201817"/>
            <a:ext cx="9245600" cy="615553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риски для экономики Иркутской области:</a:t>
            </a:r>
            <a:br>
              <a:rPr lang="ru-RU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02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45163" y="698500"/>
            <a:ext cx="8924925" cy="0"/>
          </a:xfrm>
          <a:prstGeom prst="line">
            <a:avLst/>
          </a:prstGeom>
          <a:noFill/>
          <a:ln w="25400" cmpd="sng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50" tIns="41475" rIns="82950" bIns="41475"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1" y="917575"/>
            <a:ext cx="838764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производственных показателей по отдельным отраслям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потребительских </a:t>
            </a:r>
            <a:r>
              <a:rPr lang="ru-RU" sz="1900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 и тарифов, повышение уровня инфляции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безработицы, снижение уровня жизни населения</a:t>
            </a:r>
          </a:p>
          <a:p>
            <a:pPr lvl="0" algn="jus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9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 задолженности по заработной плате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бюджетной системы региона от цен на сырьевые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sz="19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19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ранее принятых социальных и инвестиционных </a:t>
            </a:r>
            <a:r>
              <a:rPr lang="ru-RU" sz="19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</a:t>
            </a:r>
            <a:endParaRPr lang="ru-RU" sz="1900" dirty="0">
              <a:solidFill>
                <a:schemeClr val="accent5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3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8867025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91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582" y="257304"/>
            <a:ext cx="8945743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582" y="743732"/>
            <a:ext cx="8945743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предприятий и организаций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2015 г. составило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68,1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единиц. Что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единиц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2,3 %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больше, чем в 2014 году. Наибольшее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организаций сосредоточено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торговле,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операций с недвижимым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имуществом, строительстве. 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775389"/>
              </p:ext>
            </p:extLst>
          </p:nvPr>
        </p:nvGraphicFramePr>
        <p:xfrm>
          <a:off x="304799" y="1574729"/>
          <a:ext cx="8524876" cy="343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64133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5025029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3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63" y="246016"/>
            <a:ext cx="8913112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163" y="721050"/>
            <a:ext cx="8913112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промышленного производства в январе-феврале 2016 года по сравнению с январем-февралем 2015 года по полному кругу организаций составил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106,3 %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России -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99,3 %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СФО –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100,6 %. </a:t>
            </a:r>
            <a:endParaRPr lang="ru-RU" sz="1600" b="1" i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992630"/>
              </p:ext>
            </p:extLst>
          </p:nvPr>
        </p:nvGraphicFramePr>
        <p:xfrm>
          <a:off x="642540" y="1702987"/>
          <a:ext cx="8127256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293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7772837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5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lnSpc>
                <a:spcPct val="90000"/>
              </a:lnSpc>
            </a:pPr>
            <a:endParaRPr kumimoji="0" lang="ru-RU" sz="1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62" y="214971"/>
            <a:ext cx="8903588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тенденции: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92909" name="Диаграмма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5" t="-4453" r="-2179" b="-3020"/>
          <a:stretch>
            <a:fillRect/>
          </a:stretch>
        </p:blipFill>
        <p:spPr bwMode="auto">
          <a:xfrm>
            <a:off x="600075" y="629725"/>
            <a:ext cx="8039100" cy="427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0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3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3&quot;&gt;&lt;elem m_fUsage=&quot;7.41111236974464930000E+000&quot;&gt;&lt;m_ppcolschidx val=&quot;0&quot;/&gt;&lt;m_rgb r=&quot;b6&quot; g=&quot;fc&quot; b=&quot;a9&quot;/&gt;&lt;/elem&gt;&lt;elem m_fUsage=&quot;2.21581152386072230000E+000&quot;&gt;&lt;m_ppcolschidx val=&quot;0&quot;/&gt;&lt;m_rgb r=&quot;ef&quot; g=&quot;bf&quot; b=&quot;ba&quot;/&gt;&lt;/elem&gt;&lt;elem m_fUsage=&quot;1.22760555895306840000E-001&quot;&gt;&lt;m_ppcolschidx val=&quot;0&quot;/&gt;&lt;m_rgb r=&quot;e8&quot; g=&quot;a0&quot; b=&quot;99&quot;/&gt;&lt;/elem&gt;&lt;/m_vecMRU&gt;&lt;/m_mruColor&gt;&lt;m_mapectfillschemeMRU&gt;&lt;key val=&quot;0&quot;/&gt;&lt;elem&gt;&lt;m_nPartnerID val=&quot;530&quot;/&gt;&lt;m_nIndex val=&quot;3&quot;/&gt;&lt;/elem&gt;&lt;key val=&quot;1&quot;/&gt;&lt;elem&gt;&lt;m_nPartnerID val=&quot;530&quot;/&gt;&lt;m_nIndex val=&quot;3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21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0KJFEN90iedtgZunYx5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8nFrks.kC5W0dzjULtG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0KJFEN90iedtgZunYx5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8nFrks.kC5W0dzjULtG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0KJFEN90iedtgZunYx5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8nFrks.kC5W0dzjULt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0KJFEN90iedtgZunYx5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8nFrks.kC5W0dzjULtG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0KJFEN90iedtgZunYx5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8nFrks.kC5W0dzjULtG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WcGPlEi0A2zJoodoI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heme/theme1.xml><?xml version="1.0" encoding="utf-8"?>
<a:theme xmlns:a="http://schemas.openxmlformats.org/drawingml/2006/main" name="13_Universal Template_RU">
  <a:themeElements>
    <a:clrScheme name="Universal Template_RU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Universal Template_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8_Universal Template_RU">
  <a:themeElements>
    <a:clrScheme name="3_Universal Template_RU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3_Universal Template_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71224</TotalTime>
  <Words>1579</Words>
  <Application>Microsoft Office PowerPoint</Application>
  <PresentationFormat>Экран (16:9)</PresentationFormat>
  <Paragraphs>301</Paragraphs>
  <Slides>30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13_Universal Template_RU</vt:lpstr>
      <vt:lpstr>18_Universal Template_RU</vt:lpstr>
      <vt:lpstr>Специальное оформление</vt:lpstr>
      <vt:lpstr>think-cell Slide</vt:lpstr>
      <vt:lpstr>Диаграмма</vt:lpstr>
      <vt:lpstr>Презентация PowerPoint</vt:lpstr>
      <vt:lpstr>КРАТКАЯ ХАРАКТЕРИСТИКА СОЦИАЛЬНО-ЭКОНОМИЧЕСКОЙ СИТУАЦИИ  В РОССИИ</vt:lpstr>
      <vt:lpstr>КРАТКАЯ ХАРАКТЕРИСТИКА СОЦИАЛЬНО-ЭКОНОМИЧЕСКОЙ СИТУАЦИИ  В РОССИИ</vt:lpstr>
      <vt:lpstr>КРАТКАЯ ХАРАКТЕРИСТИКА СОЦИАЛЬНО-ЭКОНОМИЧЕСКОЙ СИТУАЦИИ  В РОССИИ</vt:lpstr>
      <vt:lpstr>КРАТКАЯ ХАРАКТЕРИСТИКА СОЦИАЛЬНО-ЭКОНОМИЧЕСКОЙ СИТУАЦИИ  В РОССИИ</vt:lpstr>
      <vt:lpstr>Основные риски для экономики Иркутской области: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ПОСТУПЛЕНИЙ ДОХОДОВ В КОНСОЛИДИРОВАННЫЙ БЮДЖЕТ  ЗА 6 МЕСЯЦЕВ 2008-2009 ГГ.  (НЕЦЕЛЕВЫЕ ДОХОДЫ)</dc:title>
  <dc:creator>Шведов Е.В.</dc:creator>
  <cp:lastModifiedBy>Вергун Дарина Владимировна</cp:lastModifiedBy>
  <cp:revision>2697</cp:revision>
  <cp:lastPrinted>2015-11-19T04:54:41Z</cp:lastPrinted>
  <dcterms:created xsi:type="dcterms:W3CDTF">2009-08-17T06:59:56Z</dcterms:created>
  <dcterms:modified xsi:type="dcterms:W3CDTF">2016-04-26T02:39:19Z</dcterms:modified>
</cp:coreProperties>
</file>